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2"/>
  </p:notesMasterIdLst>
  <p:handoutMasterIdLst>
    <p:handoutMasterId r:id="rId43"/>
  </p:handoutMasterIdLst>
  <p:sldIdLst>
    <p:sldId id="277" r:id="rId2"/>
    <p:sldId id="258" r:id="rId3"/>
    <p:sldId id="264" r:id="rId4"/>
    <p:sldId id="278" r:id="rId5"/>
    <p:sldId id="307" r:id="rId6"/>
    <p:sldId id="284" r:id="rId7"/>
    <p:sldId id="285" r:id="rId8"/>
    <p:sldId id="308" r:id="rId9"/>
    <p:sldId id="286" r:id="rId10"/>
    <p:sldId id="287" r:id="rId11"/>
    <p:sldId id="309" r:id="rId12"/>
    <p:sldId id="288" r:id="rId13"/>
    <p:sldId id="289" r:id="rId14"/>
    <p:sldId id="310" r:id="rId15"/>
    <p:sldId id="290" r:id="rId16"/>
    <p:sldId id="291" r:id="rId17"/>
    <p:sldId id="311" r:id="rId18"/>
    <p:sldId id="292" r:id="rId19"/>
    <p:sldId id="293" r:id="rId20"/>
    <p:sldId id="312" r:id="rId21"/>
    <p:sldId id="294" r:id="rId22"/>
    <p:sldId id="295" r:id="rId23"/>
    <p:sldId id="313" r:id="rId24"/>
    <p:sldId id="296" r:id="rId25"/>
    <p:sldId id="297" r:id="rId26"/>
    <p:sldId id="314" r:id="rId27"/>
    <p:sldId id="298" r:id="rId28"/>
    <p:sldId id="299" r:id="rId29"/>
    <p:sldId id="315" r:id="rId30"/>
    <p:sldId id="300" r:id="rId31"/>
    <p:sldId id="301" r:id="rId32"/>
    <p:sldId id="316" r:id="rId33"/>
    <p:sldId id="302" r:id="rId34"/>
    <p:sldId id="303" r:id="rId35"/>
    <p:sldId id="317" r:id="rId36"/>
    <p:sldId id="304" r:id="rId37"/>
    <p:sldId id="305" r:id="rId38"/>
    <p:sldId id="318" r:id="rId39"/>
    <p:sldId id="306" r:id="rId40"/>
    <p:sldId id="267" r:id="rId41"/>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Twinkl" pitchFamily="2"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E7"/>
    <a:srgbClr val="0076B0"/>
    <a:srgbClr val="AFDEF9"/>
    <a:srgbClr val="007AC2"/>
    <a:srgbClr val="F08215"/>
    <a:srgbClr val="47B1E5"/>
    <a:srgbClr val="01407D"/>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7" autoAdjust="0"/>
    <p:restoredTop sz="94660"/>
  </p:normalViewPr>
  <p:slideViewPr>
    <p:cSldViewPr snapToGrid="0" showGuides="1">
      <p:cViewPr varScale="1">
        <p:scale>
          <a:sx n="114" d="100"/>
          <a:sy n="114" d="100"/>
        </p:scale>
        <p:origin x="1572" y="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22/11/2021</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dirty="0"/>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22/11/2021</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nz/resources/new-zealand-resources/new-zealand-partnerships/project-jonah-partnerships-new-zealand"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twinkl.co.nz/resources/new-zealand-resources/new-zealand-partnerships/project-jonah-partnerships-new-zealand"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214590" y="6072668"/>
            <a:ext cx="862043"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37040751"/>
      </p:ext>
    </p:extLst>
  </p:cSld>
  <p:clrMapOvr>
    <a:masterClrMapping/>
  </p:clrMapOvr>
  <p:transition spd="slow">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transition spd="slow">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49399"/>
            <a:ext cx="8220075" cy="994306"/>
          </a:xfrm>
          <a:prstGeom prst="round2SameRect">
            <a:avLst>
              <a:gd name="adj1" fmla="val 15326"/>
              <a:gd name="adj2" fmla="val 0"/>
            </a:avLst>
          </a:prstGeom>
          <a:solidFill>
            <a:srgbClr val="F08215"/>
          </a:solidFill>
        </p:spPr>
        <p:txBody>
          <a:bodyPr>
            <a:noAutofit/>
          </a:bodyPr>
          <a:lstStyle>
            <a:lvl1pPr>
              <a:defRPr>
                <a:solidFill>
                  <a:schemeClr val="bg1"/>
                </a:solidFill>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ransition spd="slow">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54380955"/>
      </p:ext>
    </p:extLst>
  </p:cSld>
  <p:clrMapOvr>
    <a:masterClrMapping/>
  </p:clrMapOvr>
  <p:transition spd="slow">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transition spd="slow">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229337" y="607266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81973774"/>
      </p:ext>
    </p:extLst>
  </p:cSld>
  <p:clrMapOvr>
    <a:masterClrMapping/>
  </p:clrMapOvr>
  <p:transition spd="slow">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8" r:id="rId4"/>
    <p:sldLayoutId id="2147483663" r:id="rId5"/>
    <p:sldLayoutId id="2147483666" r:id="rId6"/>
  </p:sldLayoutIdLst>
  <p:transition spd="slow">
    <p:wipe dir="u"/>
  </p:transition>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hyperlink" Target="https://creativecommons.org/licenses/by/2.0/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hyperlink" Target="https://creativecommons.org/licenses/by/2.0/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hyperlink" Target="https://creativecommons.org/licenses/by/2.0/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hyperlink" Target="https://creativecommons.org/licenses/by/2.0/u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hyperlink" Target="https://creativecommons.org/licenses/by/2.0/u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2.jpeg"/><Relationship Id="rId1" Type="http://schemas.openxmlformats.org/officeDocument/2006/relationships/slideLayout" Target="../slideLayouts/slideLayout3.xml"/><Relationship Id="rId4" Type="http://schemas.openxmlformats.org/officeDocument/2006/relationships/hyperlink" Target="https://creativecommons.org/licenses/by/2.0/uk/"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hyperlink" Target="https://creativecommons.org/licenses/by/2.0/u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hyperlink" Target="https://creativecommons.org/licenses/by/2.0/uk/"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jpe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creativecommons.org/licenses/by/2.0/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5">
            <a:extLst>
              <a:ext uri="{FF2B5EF4-FFF2-40B4-BE49-F238E27FC236}">
                <a16:creationId xmlns:a16="http://schemas.microsoft.com/office/drawing/2014/main" id="{ECF9A0F7-DB61-4D62-B7B3-84CB949AD25B}"/>
              </a:ext>
            </a:extLst>
          </p:cNvPr>
          <p:cNvSpPr/>
          <p:nvPr/>
        </p:nvSpPr>
        <p:spPr>
          <a:xfrm rot="707344" flipH="1">
            <a:off x="842082" y="5196669"/>
            <a:ext cx="3489390" cy="2623236"/>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84" h="3905925">
                <a:moveTo>
                  <a:pt x="723726" y="1737192"/>
                </a:moveTo>
                <a:cubicBezTo>
                  <a:pt x="-918905" y="633575"/>
                  <a:pt x="673695" y="-65609"/>
                  <a:pt x="1210438" y="4876"/>
                </a:cubicBezTo>
                <a:cubicBezTo>
                  <a:pt x="1747181" y="75361"/>
                  <a:pt x="3430111" y="453986"/>
                  <a:pt x="3944184" y="2160101"/>
                </a:cubicBezTo>
                <a:cubicBezTo>
                  <a:pt x="3944184" y="3208967"/>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p:txBody>
          <a:bodyPr anchor="ctr" anchorCtr="0"/>
          <a:lstStyle/>
          <a:p>
            <a:pPr algn="ctr"/>
            <a:r>
              <a:rPr lang="en-GB" sz="3600" dirty="0">
                <a:latin typeface="+mn-lt"/>
              </a:rPr>
              <a:t>Dusky Dolphin</a:t>
            </a:r>
          </a:p>
        </p:txBody>
      </p:sp>
      <p:sp>
        <p:nvSpPr>
          <p:cNvPr id="5" name="Rectangle 4"/>
          <p:cNvSpPr/>
          <p:nvPr/>
        </p:nvSpPr>
        <p:spPr>
          <a:xfrm>
            <a:off x="755650" y="1569846"/>
            <a:ext cx="7632700" cy="3662541"/>
          </a:xfrm>
          <a:prstGeom prst="rect">
            <a:avLst/>
          </a:prstGeom>
        </p:spPr>
        <p:txBody>
          <a:bodyPr wrap="square" lIns="0" tIns="0" rIns="0" bIns="0">
            <a:spAutoFit/>
          </a:bodyPr>
          <a:lstStyle/>
          <a:p>
            <a:pPr>
              <a:spcAft>
                <a:spcPts val="1200"/>
              </a:spcAft>
            </a:pPr>
            <a:r>
              <a:rPr lang="en-GB" dirty="0"/>
              <a:t>Dusky dolphins like to live in large pods, which may contain up to 1000 animals!</a:t>
            </a:r>
          </a:p>
          <a:p>
            <a:pPr>
              <a:spcAft>
                <a:spcPts val="1200"/>
              </a:spcAft>
            </a:pPr>
            <a:r>
              <a:rPr lang="en-GB" dirty="0"/>
              <a:t>They feed on small fish and squid.</a:t>
            </a:r>
          </a:p>
          <a:p>
            <a:pPr>
              <a:spcAft>
                <a:spcPts val="1200"/>
              </a:spcAft>
            </a:pPr>
            <a:r>
              <a:rPr lang="en-GB" dirty="0"/>
              <a:t>Dusky dolphins are well known for their acrobatics and often jump, dive and play in the sea.</a:t>
            </a:r>
          </a:p>
          <a:p>
            <a:pPr>
              <a:spcAft>
                <a:spcPts val="1200"/>
              </a:spcAft>
            </a:pPr>
            <a:r>
              <a:rPr lang="en-GB" dirty="0"/>
              <a:t>Dusky dolphins have a white underside, with a bluish-black body and tail. They have very short beaks and a blunt dorsal fin.</a:t>
            </a:r>
          </a:p>
          <a:p>
            <a:pPr>
              <a:spcAft>
                <a:spcPts val="1200"/>
              </a:spcAft>
            </a:pPr>
            <a:r>
              <a:rPr lang="en-GB" dirty="0"/>
              <a:t>Dusky dolphins are coastal and prefer water less than 2000m deep. They live in the waters of the Southern Hemisphere and can be found in New Zealand down the East Coast, south of the East Cape. They are commonly seen in Kaikōura and the Marlborough Sounds.</a:t>
            </a:r>
          </a:p>
        </p:txBody>
      </p:sp>
      <p:grpSp>
        <p:nvGrpSpPr>
          <p:cNvPr id="4" name="Group 3">
            <a:extLst>
              <a:ext uri="{FF2B5EF4-FFF2-40B4-BE49-F238E27FC236}">
                <a16:creationId xmlns:a16="http://schemas.microsoft.com/office/drawing/2014/main" id="{791BD96C-B003-40AE-997A-1DE161856293}"/>
              </a:ext>
            </a:extLst>
          </p:cNvPr>
          <p:cNvGrpSpPr/>
          <p:nvPr/>
        </p:nvGrpSpPr>
        <p:grpSpPr>
          <a:xfrm>
            <a:off x="4401127" y="5346004"/>
            <a:ext cx="4971473" cy="849051"/>
            <a:chOff x="5879053" y="5301400"/>
            <a:chExt cx="4285673" cy="849051"/>
          </a:xfrm>
        </p:grpSpPr>
        <p:sp>
          <p:nvSpPr>
            <p:cNvPr id="7" name="Rectangle 6">
              <a:extLst>
                <a:ext uri="{FF2B5EF4-FFF2-40B4-BE49-F238E27FC236}">
                  <a16:creationId xmlns:a16="http://schemas.microsoft.com/office/drawing/2014/main" id="{4CB36CCC-B05E-4CE0-9F40-CAC9F82D778A}"/>
                </a:ext>
              </a:extLst>
            </p:cNvPr>
            <p:cNvSpPr/>
            <p:nvPr/>
          </p:nvSpPr>
          <p:spPr>
            <a:xfrm>
              <a:off x="6040573" y="5301400"/>
              <a:ext cx="4124153"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1200"/>
                </a:spcAft>
              </a:pPr>
              <a:r>
                <a:rPr lang="en-GB" dirty="0"/>
                <a:t>Dusky Dolphin - </a:t>
              </a:r>
              <a:r>
                <a:rPr lang="en-GB" dirty="0" err="1"/>
                <a:t>Aihe</a:t>
              </a:r>
              <a:r>
                <a:rPr lang="en-GB" dirty="0"/>
                <a:t> </a:t>
              </a:r>
              <a:r>
                <a:rPr lang="en-GB" dirty="0" err="1"/>
                <a:t>Kaunehunehu</a:t>
              </a:r>
              <a:endParaRPr lang="en-GB" dirty="0"/>
            </a:p>
          </p:txBody>
        </p:sp>
        <p:pic>
          <p:nvPicPr>
            <p:cNvPr id="8" name="Picture 7">
              <a:extLst>
                <a:ext uri="{FF2B5EF4-FFF2-40B4-BE49-F238E27FC236}">
                  <a16:creationId xmlns:a16="http://schemas.microsoft.com/office/drawing/2014/main" id="{860E526E-C2DB-4F41-B87F-AC670C0F53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5879053" y="5301400"/>
              <a:ext cx="150121" cy="849051"/>
            </a:xfrm>
            <a:prstGeom prst="rect">
              <a:avLst/>
            </a:prstGeom>
            <a:ln w="12700">
              <a:solidFill>
                <a:srgbClr val="007AC2"/>
              </a:solidFill>
            </a:ln>
          </p:spPr>
        </p:pic>
      </p:grpSp>
      <p:pic>
        <p:nvPicPr>
          <p:cNvPr id="3" name="Picture 2">
            <a:extLst>
              <a:ext uri="{FF2B5EF4-FFF2-40B4-BE49-F238E27FC236}">
                <a16:creationId xmlns:a16="http://schemas.microsoft.com/office/drawing/2014/main" id="{835F81F0-B4F3-46BB-90A3-5A7F775883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422467" flipH="1">
            <a:off x="-1533807" y="5132341"/>
            <a:ext cx="6064700" cy="2336023"/>
          </a:xfrm>
          <a:prstGeom prst="rect">
            <a:avLst/>
          </a:prstGeom>
        </p:spPr>
      </p:pic>
    </p:spTree>
    <p:extLst>
      <p:ext uri="{BB962C8B-B14F-4D97-AF65-F5344CB8AC3E}">
        <p14:creationId xmlns:p14="http://schemas.microsoft.com/office/powerpoint/2010/main" val="30457544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1000"/>
                                        <p:tgtEl>
                                          <p:spTgt spid="5">
                                            <p:txEl>
                                              <p:pRg st="4" end="4"/>
                                            </p:txEl>
                                          </p:spTgt>
                                        </p:tgtEl>
                                      </p:cBhvr>
                                    </p:animEffect>
                                    <p:anim calcmode="lin" valueType="num">
                                      <p:cBhvr>
                                        <p:cTn id="4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1+#ppt_w/2"/>
                                          </p:val>
                                        </p:tav>
                                        <p:tav tm="100000">
                                          <p:val>
                                            <p:strVal val="#ppt_x"/>
                                          </p:val>
                                        </p:tav>
                                      </p:tavLst>
                                    </p:anim>
                                    <p:anim calcmode="lin" valueType="num">
                                      <p:cBhvr additive="base">
                                        <p:cTn id="5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Dusky Dolphin</a:t>
            </a:r>
          </a:p>
        </p:txBody>
      </p:sp>
      <p:pic>
        <p:nvPicPr>
          <p:cNvPr id="6" name="Picture 5">
            <a:extLst>
              <a:ext uri="{FF2B5EF4-FFF2-40B4-BE49-F238E27FC236}">
                <a16:creationId xmlns:a16="http://schemas.microsoft.com/office/drawing/2014/main" id="{CA36B386-4980-4D3F-A0AF-D2B4C0CE4C8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sp>
        <p:nvSpPr>
          <p:cNvPr id="9" name="TextBox 21">
            <a:extLst>
              <a:ext uri="{FF2B5EF4-FFF2-40B4-BE49-F238E27FC236}">
                <a16:creationId xmlns:a16="http://schemas.microsoft.com/office/drawing/2014/main" id="{AFD00586-8EB0-44C6-9AF8-69F5F8781EDA}"/>
              </a:ext>
            </a:extLst>
          </p:cNvPr>
          <p:cNvSpPr txBox="1">
            <a:spLocks noChangeArrowheads="1"/>
          </p:cNvSpPr>
          <p:nvPr/>
        </p:nvSpPr>
        <p:spPr bwMode="auto">
          <a:xfrm>
            <a:off x="2762635" y="610835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anim1801</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NOAA Photo Library</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29" name="Group 28">
            <a:extLst>
              <a:ext uri="{FF2B5EF4-FFF2-40B4-BE49-F238E27FC236}">
                <a16:creationId xmlns:a16="http://schemas.microsoft.com/office/drawing/2014/main" id="{CEFB0717-0BBB-43AE-B850-F92D136F218A}"/>
              </a:ext>
            </a:extLst>
          </p:cNvPr>
          <p:cNvGrpSpPr/>
          <p:nvPr/>
        </p:nvGrpSpPr>
        <p:grpSpPr>
          <a:xfrm>
            <a:off x="631009" y="1768791"/>
            <a:ext cx="7828163" cy="4309924"/>
            <a:chOff x="631009" y="1840604"/>
            <a:chExt cx="7828163" cy="4309924"/>
          </a:xfrm>
        </p:grpSpPr>
        <p:grpSp>
          <p:nvGrpSpPr>
            <p:cNvPr id="30" name="Group 29">
              <a:extLst>
                <a:ext uri="{FF2B5EF4-FFF2-40B4-BE49-F238E27FC236}">
                  <a16:creationId xmlns:a16="http://schemas.microsoft.com/office/drawing/2014/main" id="{DAF6D487-3C43-4F0D-93F0-D3EE747F1586}"/>
                </a:ext>
              </a:extLst>
            </p:cNvPr>
            <p:cNvGrpSpPr/>
            <p:nvPr/>
          </p:nvGrpSpPr>
          <p:grpSpPr>
            <a:xfrm>
              <a:off x="8209888" y="5229878"/>
              <a:ext cx="249284" cy="920650"/>
              <a:chOff x="631007" y="5367798"/>
              <a:chExt cx="249284" cy="920650"/>
            </a:xfrm>
          </p:grpSpPr>
          <p:sp>
            <p:nvSpPr>
              <p:cNvPr id="35" name="Oval 34">
                <a:extLst>
                  <a:ext uri="{FF2B5EF4-FFF2-40B4-BE49-F238E27FC236}">
                    <a16:creationId xmlns:a16="http://schemas.microsoft.com/office/drawing/2014/main" id="{159CA5BD-FC99-48CA-95CC-FBDFF2E82DE7}"/>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B69A2F1-994C-4BF8-81D7-1C3817CA3A1C}"/>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C6F984F3-CDE7-4C82-9D75-9052EC3DD2DD}"/>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676E6FDF-D8DF-4A5F-8D2D-8B8E92BD98B2}"/>
                </a:ext>
              </a:extLst>
            </p:cNvPr>
            <p:cNvGrpSpPr/>
            <p:nvPr/>
          </p:nvGrpSpPr>
          <p:grpSpPr>
            <a:xfrm rot="10800000">
              <a:off x="631009" y="1840604"/>
              <a:ext cx="249284" cy="920650"/>
              <a:chOff x="631007" y="5367798"/>
              <a:chExt cx="249284" cy="920650"/>
            </a:xfrm>
          </p:grpSpPr>
          <p:sp>
            <p:nvSpPr>
              <p:cNvPr id="32" name="Oval 31">
                <a:extLst>
                  <a:ext uri="{FF2B5EF4-FFF2-40B4-BE49-F238E27FC236}">
                    <a16:creationId xmlns:a16="http://schemas.microsoft.com/office/drawing/2014/main" id="{A86CCDBF-7D6C-468D-B6D8-55EBC49251C8}"/>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6867A784-81C0-488C-9310-C1EB10DEF16B}"/>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33FC7E0E-8606-476E-BAB3-A1E7F3E60BF8}"/>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07991750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Dusky Dolphin</a:t>
            </a:r>
          </a:p>
        </p:txBody>
      </p:sp>
      <p:grpSp>
        <p:nvGrpSpPr>
          <p:cNvPr id="12" name="Group 11">
            <a:extLst>
              <a:ext uri="{FF2B5EF4-FFF2-40B4-BE49-F238E27FC236}">
                <a16:creationId xmlns:a16="http://schemas.microsoft.com/office/drawing/2014/main" id="{DECFB7BC-81CA-493E-846B-FDB472CBA3EB}"/>
              </a:ext>
            </a:extLst>
          </p:cNvPr>
          <p:cNvGrpSpPr/>
          <p:nvPr/>
        </p:nvGrpSpPr>
        <p:grpSpPr>
          <a:xfrm>
            <a:off x="6348308" y="5309169"/>
            <a:ext cx="2795692" cy="849052"/>
            <a:chOff x="6348308" y="5309169"/>
            <a:chExt cx="2795692" cy="849052"/>
          </a:xfrm>
        </p:grpSpPr>
        <p:sp>
          <p:nvSpPr>
            <p:cNvPr id="8" name="Rectangle 7">
              <a:extLst>
                <a:ext uri="{FF2B5EF4-FFF2-40B4-BE49-F238E27FC236}">
                  <a16:creationId xmlns:a16="http://schemas.microsoft.com/office/drawing/2014/main" id="{46BDB63B-4464-4793-B2C2-B350C271BD6B}"/>
                </a:ext>
              </a:extLst>
            </p:cNvPr>
            <p:cNvSpPr/>
            <p:nvPr/>
          </p:nvSpPr>
          <p:spPr>
            <a:xfrm>
              <a:off x="6519333" y="5309170"/>
              <a:ext cx="2624667"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East Coast </a:t>
              </a:r>
            </a:p>
            <a:p>
              <a:pPr>
                <a:spcAft>
                  <a:spcPts val="600"/>
                </a:spcAft>
              </a:pPr>
              <a:r>
                <a:rPr lang="en-GB" dirty="0" err="1"/>
                <a:t>Te</a:t>
              </a:r>
              <a:r>
                <a:rPr lang="en-GB" dirty="0"/>
                <a:t> Tai </a:t>
              </a:r>
              <a:r>
                <a:rPr lang="en-GB" dirty="0" err="1"/>
                <a:t>Rāwhiti</a:t>
              </a:r>
              <a:endParaRPr lang="en-GB" dirty="0"/>
            </a:p>
          </p:txBody>
        </p:sp>
        <p:pic>
          <p:nvPicPr>
            <p:cNvPr id="9" name="Picture 8">
              <a:extLst>
                <a:ext uri="{FF2B5EF4-FFF2-40B4-BE49-F238E27FC236}">
                  <a16:creationId xmlns:a16="http://schemas.microsoft.com/office/drawing/2014/main" id="{19093375-8413-430F-8FFB-55C1677249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6348308" y="5309169"/>
              <a:ext cx="150121" cy="849051"/>
            </a:xfrm>
            <a:prstGeom prst="rect">
              <a:avLst/>
            </a:prstGeom>
            <a:ln w="12700">
              <a:solidFill>
                <a:srgbClr val="007AC2"/>
              </a:solidFill>
            </a:ln>
          </p:spPr>
        </p:pic>
      </p:grpSp>
      <p:pic>
        <p:nvPicPr>
          <p:cNvPr id="11" name="Picture 10">
            <a:extLst>
              <a:ext uri="{FF2B5EF4-FFF2-40B4-BE49-F238E27FC236}">
                <a16:creationId xmlns:a16="http://schemas.microsoft.com/office/drawing/2014/main" id="{AA70D81B-D196-4E84-AA15-EEACDCAB1D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005"/>
          <a:stretch/>
        </p:blipFill>
        <p:spPr>
          <a:xfrm>
            <a:off x="8245160" y="5122621"/>
            <a:ext cx="898839" cy="1222146"/>
          </a:xfrm>
          <a:prstGeom prst="rect">
            <a:avLst/>
          </a:prstGeom>
        </p:spPr>
      </p:pic>
      <p:pic>
        <p:nvPicPr>
          <p:cNvPr id="13" name="Picture 12">
            <a:extLst>
              <a:ext uri="{FF2B5EF4-FFF2-40B4-BE49-F238E27FC236}">
                <a16:creationId xmlns:a16="http://schemas.microsoft.com/office/drawing/2014/main" id="{A10C5C88-61B9-4B88-998D-9A6010A4E1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95693" y="1619795"/>
            <a:ext cx="3106511" cy="4603740"/>
          </a:xfrm>
          <a:prstGeom prst="rect">
            <a:avLst/>
          </a:prstGeom>
        </p:spPr>
      </p:pic>
      <p:sp>
        <p:nvSpPr>
          <p:cNvPr id="14" name="TextBox 13">
            <a:extLst>
              <a:ext uri="{FF2B5EF4-FFF2-40B4-BE49-F238E27FC236}">
                <a16:creationId xmlns:a16="http://schemas.microsoft.com/office/drawing/2014/main" id="{91F3FB5D-E516-4BA4-869F-7826FFC8F4E0}"/>
              </a:ext>
            </a:extLst>
          </p:cNvPr>
          <p:cNvSpPr txBox="1"/>
          <p:nvPr/>
        </p:nvSpPr>
        <p:spPr>
          <a:xfrm>
            <a:off x="2119642" y="3087062"/>
            <a:ext cx="2438400" cy="646331"/>
          </a:xfrm>
          <a:prstGeom prst="rect">
            <a:avLst/>
          </a:prstGeom>
          <a:noFill/>
        </p:spPr>
        <p:txBody>
          <a:bodyPr wrap="square">
            <a:spAutoFit/>
          </a:bodyPr>
          <a:lstStyle/>
          <a:p>
            <a:pPr algn="ctr"/>
            <a:r>
              <a:rPr lang="en-GB" b="1" dirty="0">
                <a:solidFill>
                  <a:srgbClr val="007AC2"/>
                </a:solidFill>
              </a:rPr>
              <a:t>Marlborough Sounds</a:t>
            </a:r>
          </a:p>
          <a:p>
            <a:pPr algn="ctr"/>
            <a:r>
              <a:rPr lang="en-GB" dirty="0">
                <a:solidFill>
                  <a:srgbClr val="00A8E7"/>
                </a:solidFill>
              </a:rPr>
              <a:t>Te </a:t>
            </a:r>
            <a:r>
              <a:rPr lang="en-GB" dirty="0" err="1">
                <a:solidFill>
                  <a:srgbClr val="00A8E7"/>
                </a:solidFill>
              </a:rPr>
              <a:t>Aumiti</a:t>
            </a:r>
            <a:endParaRPr lang="en-GB" dirty="0">
              <a:solidFill>
                <a:srgbClr val="00A8E7"/>
              </a:solidFill>
            </a:endParaRPr>
          </a:p>
        </p:txBody>
      </p:sp>
      <p:sp>
        <p:nvSpPr>
          <p:cNvPr id="15" name="TextBox 14">
            <a:extLst>
              <a:ext uri="{FF2B5EF4-FFF2-40B4-BE49-F238E27FC236}">
                <a16:creationId xmlns:a16="http://schemas.microsoft.com/office/drawing/2014/main" id="{47C5F8B2-828E-41CF-AB20-081B646B6775}"/>
              </a:ext>
            </a:extLst>
          </p:cNvPr>
          <p:cNvSpPr txBox="1"/>
          <p:nvPr/>
        </p:nvSpPr>
        <p:spPr>
          <a:xfrm>
            <a:off x="4435703" y="4829585"/>
            <a:ext cx="1138922" cy="369332"/>
          </a:xfrm>
          <a:prstGeom prst="rect">
            <a:avLst/>
          </a:prstGeom>
          <a:noFill/>
        </p:spPr>
        <p:txBody>
          <a:bodyPr wrap="square">
            <a:spAutoFit/>
          </a:bodyPr>
          <a:lstStyle/>
          <a:p>
            <a:pPr algn="ctr"/>
            <a:r>
              <a:rPr lang="en-GB" b="1" dirty="0">
                <a:solidFill>
                  <a:srgbClr val="007AC2"/>
                </a:solidFill>
              </a:rPr>
              <a:t>Kaikōura</a:t>
            </a:r>
          </a:p>
        </p:txBody>
      </p:sp>
      <p:pic>
        <p:nvPicPr>
          <p:cNvPr id="3" name="Picture 2">
            <a:extLst>
              <a:ext uri="{FF2B5EF4-FFF2-40B4-BE49-F238E27FC236}">
                <a16:creationId xmlns:a16="http://schemas.microsoft.com/office/drawing/2014/main" id="{F9F6227A-909D-4CD5-B1FC-CEC68B3FB4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84792" y="5842915"/>
            <a:ext cx="566618" cy="218252"/>
          </a:xfrm>
          <a:prstGeom prst="rect">
            <a:avLst/>
          </a:prstGeom>
        </p:spPr>
      </p:pic>
      <p:pic>
        <p:nvPicPr>
          <p:cNvPr id="16" name="Picture 15">
            <a:extLst>
              <a:ext uri="{FF2B5EF4-FFF2-40B4-BE49-F238E27FC236}">
                <a16:creationId xmlns:a16="http://schemas.microsoft.com/office/drawing/2014/main" id="{33E6AB3D-7714-4178-8D64-AB9D24F455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45188" y="5301837"/>
            <a:ext cx="566618" cy="218252"/>
          </a:xfrm>
          <a:prstGeom prst="rect">
            <a:avLst/>
          </a:prstGeom>
        </p:spPr>
      </p:pic>
      <p:pic>
        <p:nvPicPr>
          <p:cNvPr id="17" name="Picture 16">
            <a:extLst>
              <a:ext uri="{FF2B5EF4-FFF2-40B4-BE49-F238E27FC236}">
                <a16:creationId xmlns:a16="http://schemas.microsoft.com/office/drawing/2014/main" id="{7224CA00-4A0A-478F-A6FB-221EE13EF38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89326" y="4606987"/>
            <a:ext cx="566618" cy="218252"/>
          </a:xfrm>
          <a:prstGeom prst="rect">
            <a:avLst/>
          </a:prstGeom>
        </p:spPr>
      </p:pic>
      <p:pic>
        <p:nvPicPr>
          <p:cNvPr id="18" name="Picture 17">
            <a:extLst>
              <a:ext uri="{FF2B5EF4-FFF2-40B4-BE49-F238E27FC236}">
                <a16:creationId xmlns:a16="http://schemas.microsoft.com/office/drawing/2014/main" id="{201B963E-4C39-439E-B9E3-BF1E08604A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44750" y="4207290"/>
            <a:ext cx="566618" cy="218252"/>
          </a:xfrm>
          <a:prstGeom prst="rect">
            <a:avLst/>
          </a:prstGeom>
        </p:spPr>
      </p:pic>
      <p:pic>
        <p:nvPicPr>
          <p:cNvPr id="19" name="Picture 18">
            <a:extLst>
              <a:ext uri="{FF2B5EF4-FFF2-40B4-BE49-F238E27FC236}">
                <a16:creationId xmlns:a16="http://schemas.microsoft.com/office/drawing/2014/main" id="{807513A9-E2EC-43AF-BF4F-8BA955822A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88005" y="3676206"/>
            <a:ext cx="566618" cy="218252"/>
          </a:xfrm>
          <a:prstGeom prst="rect">
            <a:avLst/>
          </a:prstGeom>
        </p:spPr>
      </p:pic>
      <p:pic>
        <p:nvPicPr>
          <p:cNvPr id="20" name="Picture 19">
            <a:extLst>
              <a:ext uri="{FF2B5EF4-FFF2-40B4-BE49-F238E27FC236}">
                <a16:creationId xmlns:a16="http://schemas.microsoft.com/office/drawing/2014/main" id="{053C25E3-4D1B-4A8B-B202-46B6ABF15A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15268" y="2998537"/>
            <a:ext cx="566618" cy="218252"/>
          </a:xfrm>
          <a:prstGeom prst="rect">
            <a:avLst/>
          </a:prstGeom>
        </p:spPr>
      </p:pic>
      <p:sp>
        <p:nvSpPr>
          <p:cNvPr id="22" name="TextBox 21">
            <a:extLst>
              <a:ext uri="{FF2B5EF4-FFF2-40B4-BE49-F238E27FC236}">
                <a16:creationId xmlns:a16="http://schemas.microsoft.com/office/drawing/2014/main" id="{3526DACE-F67A-4E85-80DE-581E15A6562B}"/>
              </a:ext>
            </a:extLst>
          </p:cNvPr>
          <p:cNvSpPr txBox="1"/>
          <p:nvPr/>
        </p:nvSpPr>
        <p:spPr>
          <a:xfrm>
            <a:off x="5708070" y="2434271"/>
            <a:ext cx="1966893" cy="646331"/>
          </a:xfrm>
          <a:prstGeom prst="rect">
            <a:avLst/>
          </a:prstGeom>
          <a:noFill/>
        </p:spPr>
        <p:txBody>
          <a:bodyPr wrap="square">
            <a:spAutoFit/>
          </a:bodyPr>
          <a:lstStyle/>
          <a:p>
            <a:pPr algn="ctr"/>
            <a:r>
              <a:rPr lang="en-GB" b="1" dirty="0">
                <a:solidFill>
                  <a:srgbClr val="007AC2"/>
                </a:solidFill>
              </a:rPr>
              <a:t>East Cape</a:t>
            </a:r>
          </a:p>
          <a:p>
            <a:pPr algn="ctr"/>
            <a:r>
              <a:rPr lang="en-GB" dirty="0" err="1">
                <a:solidFill>
                  <a:srgbClr val="00A8E7"/>
                </a:solidFill>
              </a:rPr>
              <a:t>Te</a:t>
            </a:r>
            <a:r>
              <a:rPr lang="en-GB" dirty="0">
                <a:solidFill>
                  <a:srgbClr val="00A8E7"/>
                </a:solidFill>
              </a:rPr>
              <a:t> Tai </a:t>
            </a:r>
            <a:r>
              <a:rPr lang="en-GB" dirty="0" err="1">
                <a:solidFill>
                  <a:srgbClr val="00A8E7"/>
                </a:solidFill>
              </a:rPr>
              <a:t>Rāwhiti</a:t>
            </a:r>
            <a:endParaRPr lang="en-GB" dirty="0">
              <a:solidFill>
                <a:srgbClr val="00A8E7"/>
              </a:solidFill>
            </a:endParaRPr>
          </a:p>
        </p:txBody>
      </p:sp>
    </p:spTree>
    <p:extLst>
      <p:ext uri="{BB962C8B-B14F-4D97-AF65-F5344CB8AC3E}">
        <p14:creationId xmlns:p14="http://schemas.microsoft.com/office/powerpoint/2010/main" val="20647690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p:tgtEl>
                                          <p:spTgt spid="3"/>
                                        </p:tgtEl>
                                        <p:attrNameLst>
                                          <p:attrName>ppt_y</p:attrName>
                                        </p:attrNameLst>
                                      </p:cBhvr>
                                      <p:tavLst>
                                        <p:tav tm="0">
                                          <p:val>
                                            <p:strVal val="#ppt_y+#ppt_h*1.125000"/>
                                          </p:val>
                                        </p:tav>
                                        <p:tav tm="100000">
                                          <p:val>
                                            <p:strVal val="#ppt_y"/>
                                          </p:val>
                                        </p:tav>
                                      </p:tavLst>
                                    </p:anim>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ppt_y</p:attrName>
                                        </p:attrNameLst>
                                      </p:cBhvr>
                                      <p:tavLst>
                                        <p:tav tm="0">
                                          <p:val>
                                            <p:strVal val="#ppt_y+#ppt_h*1.125000"/>
                                          </p:val>
                                        </p:tav>
                                        <p:tav tm="100000">
                                          <p:val>
                                            <p:strVal val="#ppt_y"/>
                                          </p:val>
                                        </p:tav>
                                      </p:tavLst>
                                    </p:anim>
                                    <p:animEffect transition="in" filter="wipe(up)">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p:tgtEl>
                                          <p:spTgt spid="17"/>
                                        </p:tgtEl>
                                        <p:attrNameLst>
                                          <p:attrName>ppt_y</p:attrName>
                                        </p:attrNameLst>
                                      </p:cBhvr>
                                      <p:tavLst>
                                        <p:tav tm="0">
                                          <p:val>
                                            <p:strVal val="#ppt_y+#ppt_h*1.125000"/>
                                          </p:val>
                                        </p:tav>
                                        <p:tav tm="100000">
                                          <p:val>
                                            <p:strVal val="#ppt_y"/>
                                          </p:val>
                                        </p:tav>
                                      </p:tavLst>
                                    </p:anim>
                                    <p:animEffect transition="in" filter="wipe(up)">
                                      <p:cBhvr>
                                        <p:cTn id="35" dur="500"/>
                                        <p:tgtEl>
                                          <p:spTgt spid="1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p:tgtEl>
                                          <p:spTgt spid="18"/>
                                        </p:tgtEl>
                                        <p:attrNameLst>
                                          <p:attrName>ppt_y</p:attrName>
                                        </p:attrNameLst>
                                      </p:cBhvr>
                                      <p:tavLst>
                                        <p:tav tm="0">
                                          <p:val>
                                            <p:strVal val="#ppt_y+#ppt_h*1.125000"/>
                                          </p:val>
                                        </p:tav>
                                        <p:tav tm="100000">
                                          <p:val>
                                            <p:strVal val="#ppt_y"/>
                                          </p:val>
                                        </p:tav>
                                      </p:tavLst>
                                    </p:anim>
                                    <p:animEffect transition="in" filter="wipe(up)">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p:tgtEl>
                                          <p:spTgt spid="19"/>
                                        </p:tgtEl>
                                        <p:attrNameLst>
                                          <p:attrName>ppt_y</p:attrName>
                                        </p:attrNameLst>
                                      </p:cBhvr>
                                      <p:tavLst>
                                        <p:tav tm="0">
                                          <p:val>
                                            <p:strVal val="#ppt_y+#ppt_h*1.125000"/>
                                          </p:val>
                                        </p:tav>
                                        <p:tav tm="100000">
                                          <p:val>
                                            <p:strVal val="#ppt_y"/>
                                          </p:val>
                                        </p:tav>
                                      </p:tavLst>
                                    </p:anim>
                                    <p:animEffect transition="in" filter="wipe(up)">
                                      <p:cBhvr>
                                        <p:cTn id="51" dur="500"/>
                                        <p:tgtEl>
                                          <p:spTgt spid="19"/>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p:tgtEl>
                                          <p:spTgt spid="20"/>
                                        </p:tgtEl>
                                        <p:attrNameLst>
                                          <p:attrName>ppt_y</p:attrName>
                                        </p:attrNameLst>
                                      </p:cBhvr>
                                      <p:tavLst>
                                        <p:tav tm="0">
                                          <p:val>
                                            <p:strVal val="#ppt_y+#ppt_h*1.125000"/>
                                          </p:val>
                                        </p:tav>
                                        <p:tav tm="100000">
                                          <p:val>
                                            <p:strVal val="#ppt_y"/>
                                          </p:val>
                                        </p:tav>
                                      </p:tavLst>
                                    </p:anim>
                                    <p:animEffect transition="in" filter="wipe(up)">
                                      <p:cBhvr>
                                        <p:cTn id="61" dur="500"/>
                                        <p:tgtEl>
                                          <p:spTgt spid="20"/>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Common Dolphin</a:t>
            </a:r>
          </a:p>
        </p:txBody>
      </p:sp>
      <p:sp>
        <p:nvSpPr>
          <p:cNvPr id="5" name="Rectangle 4"/>
          <p:cNvSpPr/>
          <p:nvPr/>
        </p:nvSpPr>
        <p:spPr>
          <a:xfrm>
            <a:off x="755650" y="1633866"/>
            <a:ext cx="7632700" cy="2800767"/>
          </a:xfrm>
          <a:prstGeom prst="rect">
            <a:avLst/>
          </a:prstGeom>
        </p:spPr>
        <p:txBody>
          <a:bodyPr wrap="square" lIns="0" tIns="0" rIns="0" bIns="0">
            <a:spAutoFit/>
          </a:bodyPr>
          <a:lstStyle/>
          <a:p>
            <a:pPr>
              <a:spcAft>
                <a:spcPts val="1200"/>
              </a:spcAft>
            </a:pPr>
            <a:r>
              <a:rPr lang="en-GB" dirty="0"/>
              <a:t>Common dolphins have a striking white or plain pattern on their flanks. Their dorsal fin is high and curved.</a:t>
            </a:r>
          </a:p>
          <a:p>
            <a:pPr>
              <a:spcAft>
                <a:spcPts val="1200"/>
              </a:spcAft>
            </a:pPr>
            <a:r>
              <a:rPr lang="en-GB" dirty="0"/>
              <a:t>They can form pods containing thousands of dolphins and are sometimes found alongside groups of pilot whales and dusky dolphins. Common dolphins hunt cooperatively, feeding on a variety of surface and mid-water fish and squid.</a:t>
            </a:r>
          </a:p>
          <a:p>
            <a:pPr>
              <a:spcAft>
                <a:spcPts val="1200"/>
              </a:spcAft>
            </a:pPr>
            <a:r>
              <a:rPr lang="en-GB" dirty="0"/>
              <a:t>Common dolphins like to remain close to shore and are found year-round in the Hauraki Gulf and commonly around Northland. They can also be seen around other areas of New Zealand.</a:t>
            </a:r>
          </a:p>
        </p:txBody>
      </p:sp>
      <p:grpSp>
        <p:nvGrpSpPr>
          <p:cNvPr id="4" name="Group 3">
            <a:extLst>
              <a:ext uri="{FF2B5EF4-FFF2-40B4-BE49-F238E27FC236}">
                <a16:creationId xmlns:a16="http://schemas.microsoft.com/office/drawing/2014/main" id="{B6709438-9CF0-4843-9AD7-AB1AB3940222}"/>
              </a:ext>
            </a:extLst>
          </p:cNvPr>
          <p:cNvGrpSpPr/>
          <p:nvPr/>
        </p:nvGrpSpPr>
        <p:grpSpPr>
          <a:xfrm>
            <a:off x="5377651" y="5301400"/>
            <a:ext cx="3766349" cy="849051"/>
            <a:chOff x="5031963" y="5301400"/>
            <a:chExt cx="3766349" cy="849051"/>
          </a:xfrm>
        </p:grpSpPr>
        <p:sp>
          <p:nvSpPr>
            <p:cNvPr id="7" name="Rectangle 6">
              <a:extLst>
                <a:ext uri="{FF2B5EF4-FFF2-40B4-BE49-F238E27FC236}">
                  <a16:creationId xmlns:a16="http://schemas.microsoft.com/office/drawing/2014/main" id="{4CDDEC51-A9D5-40F1-8AF5-DEDA60A016DC}"/>
                </a:ext>
              </a:extLst>
            </p:cNvPr>
            <p:cNvSpPr/>
            <p:nvPr/>
          </p:nvSpPr>
          <p:spPr>
            <a:xfrm>
              <a:off x="5193483" y="5301400"/>
              <a:ext cx="3604829"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1200"/>
                </a:spcAft>
              </a:pPr>
              <a:r>
                <a:rPr lang="en-GB" dirty="0"/>
                <a:t>Common Dolphin - </a:t>
              </a:r>
              <a:r>
                <a:rPr lang="en-GB" dirty="0" err="1"/>
                <a:t>Aihe</a:t>
              </a:r>
              <a:endParaRPr lang="en-GB" dirty="0"/>
            </a:p>
          </p:txBody>
        </p:sp>
        <p:pic>
          <p:nvPicPr>
            <p:cNvPr id="8" name="Picture 7">
              <a:extLst>
                <a:ext uri="{FF2B5EF4-FFF2-40B4-BE49-F238E27FC236}">
                  <a16:creationId xmlns:a16="http://schemas.microsoft.com/office/drawing/2014/main" id="{FD3B67FF-F3BF-490E-A804-76EED2ACFA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5031963" y="5301400"/>
              <a:ext cx="150121" cy="849051"/>
            </a:xfrm>
            <a:prstGeom prst="rect">
              <a:avLst/>
            </a:prstGeom>
            <a:ln w="12700">
              <a:solidFill>
                <a:srgbClr val="007AC2"/>
              </a:solidFill>
            </a:ln>
          </p:spPr>
        </p:pic>
      </p:grpSp>
      <p:sp>
        <p:nvSpPr>
          <p:cNvPr id="9" name="Oval 5">
            <a:extLst>
              <a:ext uri="{FF2B5EF4-FFF2-40B4-BE49-F238E27FC236}">
                <a16:creationId xmlns:a16="http://schemas.microsoft.com/office/drawing/2014/main" id="{03E53B22-C373-4C67-AE11-A71EA51DEBCD}"/>
              </a:ext>
            </a:extLst>
          </p:cNvPr>
          <p:cNvSpPr/>
          <p:nvPr/>
        </p:nvSpPr>
        <p:spPr>
          <a:xfrm rot="1169287" flipH="1">
            <a:off x="1081973" y="4509481"/>
            <a:ext cx="3547019" cy="2956583"/>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84" h="3905925">
                <a:moveTo>
                  <a:pt x="723726" y="1737192"/>
                </a:moveTo>
                <a:cubicBezTo>
                  <a:pt x="-918905" y="633575"/>
                  <a:pt x="673695" y="-65609"/>
                  <a:pt x="1210438" y="4876"/>
                </a:cubicBezTo>
                <a:cubicBezTo>
                  <a:pt x="1747181" y="75361"/>
                  <a:pt x="3430111" y="453986"/>
                  <a:pt x="3944184" y="2160101"/>
                </a:cubicBezTo>
                <a:cubicBezTo>
                  <a:pt x="3944184" y="3208967"/>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517310FB-10C3-4B20-A7EA-2AF7924079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232908">
            <a:off x="-1131236" y="4749175"/>
            <a:ext cx="6008915" cy="1991926"/>
          </a:xfrm>
          <a:prstGeom prst="rect">
            <a:avLst/>
          </a:prstGeom>
        </p:spPr>
      </p:pic>
    </p:spTree>
    <p:extLst>
      <p:ext uri="{BB962C8B-B14F-4D97-AF65-F5344CB8AC3E}">
        <p14:creationId xmlns:p14="http://schemas.microsoft.com/office/powerpoint/2010/main" val="330286392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Common Dolphin</a:t>
            </a:r>
          </a:p>
        </p:txBody>
      </p:sp>
      <p:pic>
        <p:nvPicPr>
          <p:cNvPr id="10" name="Picture 9">
            <a:extLst>
              <a:ext uri="{FF2B5EF4-FFF2-40B4-BE49-F238E27FC236}">
                <a16:creationId xmlns:a16="http://schemas.microsoft.com/office/drawing/2014/main" id="{4084946C-8EEF-43BE-8002-DCE2334CDB4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sp>
        <p:nvSpPr>
          <p:cNvPr id="11" name="TextBox 21">
            <a:extLst>
              <a:ext uri="{FF2B5EF4-FFF2-40B4-BE49-F238E27FC236}">
                <a16:creationId xmlns:a16="http://schemas.microsoft.com/office/drawing/2014/main" id="{D4E0D678-F2BC-4F2F-8186-E7F07522CBB1}"/>
              </a:ext>
            </a:extLst>
          </p:cNvPr>
          <p:cNvSpPr txBox="1">
            <a:spLocks noChangeArrowheads="1"/>
          </p:cNvSpPr>
          <p:nvPr/>
        </p:nvSpPr>
        <p:spPr bwMode="auto">
          <a:xfrm>
            <a:off x="2762635" y="610835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Common Dolphin</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Ed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Dunens</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31" name="Group 30">
            <a:extLst>
              <a:ext uri="{FF2B5EF4-FFF2-40B4-BE49-F238E27FC236}">
                <a16:creationId xmlns:a16="http://schemas.microsoft.com/office/drawing/2014/main" id="{712F39D1-D9DB-4353-A38E-56BB762CF0C1}"/>
              </a:ext>
            </a:extLst>
          </p:cNvPr>
          <p:cNvGrpSpPr/>
          <p:nvPr/>
        </p:nvGrpSpPr>
        <p:grpSpPr>
          <a:xfrm>
            <a:off x="631009" y="1768791"/>
            <a:ext cx="7828163" cy="4309924"/>
            <a:chOff x="631009" y="1840604"/>
            <a:chExt cx="7828163" cy="4309924"/>
          </a:xfrm>
        </p:grpSpPr>
        <p:grpSp>
          <p:nvGrpSpPr>
            <p:cNvPr id="32" name="Group 31">
              <a:extLst>
                <a:ext uri="{FF2B5EF4-FFF2-40B4-BE49-F238E27FC236}">
                  <a16:creationId xmlns:a16="http://schemas.microsoft.com/office/drawing/2014/main" id="{09E578BA-54AE-4C16-B33F-27FF2B4F846C}"/>
                </a:ext>
              </a:extLst>
            </p:cNvPr>
            <p:cNvGrpSpPr/>
            <p:nvPr/>
          </p:nvGrpSpPr>
          <p:grpSpPr>
            <a:xfrm>
              <a:off x="8209888" y="5229878"/>
              <a:ext cx="249284" cy="920650"/>
              <a:chOff x="631007" y="5367798"/>
              <a:chExt cx="249284" cy="920650"/>
            </a:xfrm>
          </p:grpSpPr>
          <p:sp>
            <p:nvSpPr>
              <p:cNvPr id="37" name="Oval 36">
                <a:extLst>
                  <a:ext uri="{FF2B5EF4-FFF2-40B4-BE49-F238E27FC236}">
                    <a16:creationId xmlns:a16="http://schemas.microsoft.com/office/drawing/2014/main" id="{41161F7C-A92F-4634-87C6-F726F3A8D710}"/>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F8BF6B08-CCF9-4FBC-9692-F9B138AAB577}"/>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22D1508B-CBC0-45BE-A5CE-313DF4B28CCF}"/>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0D7E242A-D781-4A19-BDDB-13C86C2E4325}"/>
                </a:ext>
              </a:extLst>
            </p:cNvPr>
            <p:cNvGrpSpPr/>
            <p:nvPr/>
          </p:nvGrpSpPr>
          <p:grpSpPr>
            <a:xfrm rot="10800000">
              <a:off x="631009" y="1840604"/>
              <a:ext cx="249284" cy="920650"/>
              <a:chOff x="631007" y="5367798"/>
              <a:chExt cx="249284" cy="920650"/>
            </a:xfrm>
          </p:grpSpPr>
          <p:sp>
            <p:nvSpPr>
              <p:cNvPr id="34" name="Oval 33">
                <a:extLst>
                  <a:ext uri="{FF2B5EF4-FFF2-40B4-BE49-F238E27FC236}">
                    <a16:creationId xmlns:a16="http://schemas.microsoft.com/office/drawing/2014/main" id="{719312FD-A03B-4157-8A30-476D612B25A6}"/>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8DCB26EA-764F-4218-A8D0-F7B0F83FBCC9}"/>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1110384B-A115-4B47-86D6-9BB52FB2024B}"/>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98111569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C67014-3638-4030-8D33-A237D4812C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29928" y="1743156"/>
            <a:ext cx="3436412" cy="4673756"/>
          </a:xfrm>
          <a:prstGeom prst="rect">
            <a:avLst/>
          </a:prstGeom>
        </p:spPr>
      </p:pic>
      <p:sp>
        <p:nvSpPr>
          <p:cNvPr id="21" name="Title 20"/>
          <p:cNvSpPr>
            <a:spLocks noGrp="1"/>
          </p:cNvSpPr>
          <p:nvPr>
            <p:ph type="title"/>
          </p:nvPr>
        </p:nvSpPr>
        <p:spPr/>
        <p:txBody>
          <a:bodyPr anchor="ctr" anchorCtr="0"/>
          <a:lstStyle/>
          <a:p>
            <a:pPr algn="ctr"/>
            <a:r>
              <a:rPr lang="en-GB" sz="3600" dirty="0">
                <a:latin typeface="+mn-lt"/>
              </a:rPr>
              <a:t>Common Dolphin</a:t>
            </a:r>
          </a:p>
        </p:txBody>
      </p:sp>
      <p:pic>
        <p:nvPicPr>
          <p:cNvPr id="3" name="Picture 2">
            <a:extLst>
              <a:ext uri="{FF2B5EF4-FFF2-40B4-BE49-F238E27FC236}">
                <a16:creationId xmlns:a16="http://schemas.microsoft.com/office/drawing/2014/main" id="{EA3C0B95-3C54-4F4A-B768-40D51B360D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6605" y="2572718"/>
            <a:ext cx="832132" cy="275848"/>
          </a:xfrm>
          <a:prstGeom prst="rect">
            <a:avLst/>
          </a:prstGeom>
        </p:spPr>
      </p:pic>
      <p:grpSp>
        <p:nvGrpSpPr>
          <p:cNvPr id="4" name="Group 3">
            <a:extLst>
              <a:ext uri="{FF2B5EF4-FFF2-40B4-BE49-F238E27FC236}">
                <a16:creationId xmlns:a16="http://schemas.microsoft.com/office/drawing/2014/main" id="{32F0F13C-5CAA-47D7-BD73-EF677DFF38A0}"/>
              </a:ext>
            </a:extLst>
          </p:cNvPr>
          <p:cNvGrpSpPr/>
          <p:nvPr/>
        </p:nvGrpSpPr>
        <p:grpSpPr>
          <a:xfrm>
            <a:off x="6348308" y="5309169"/>
            <a:ext cx="2795692" cy="849052"/>
            <a:chOff x="6348308" y="5309169"/>
            <a:chExt cx="2795692" cy="849052"/>
          </a:xfrm>
        </p:grpSpPr>
        <p:sp>
          <p:nvSpPr>
            <p:cNvPr id="9" name="Rectangle 8">
              <a:extLst>
                <a:ext uri="{FF2B5EF4-FFF2-40B4-BE49-F238E27FC236}">
                  <a16:creationId xmlns:a16="http://schemas.microsoft.com/office/drawing/2014/main" id="{75B8BAD6-66F9-4B77-996C-4C90A679AB19}"/>
                </a:ext>
              </a:extLst>
            </p:cNvPr>
            <p:cNvSpPr/>
            <p:nvPr/>
          </p:nvSpPr>
          <p:spPr>
            <a:xfrm>
              <a:off x="6519333" y="5309170"/>
              <a:ext cx="2624667"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North Island</a:t>
              </a:r>
            </a:p>
            <a:p>
              <a:pPr>
                <a:spcAft>
                  <a:spcPts val="600"/>
                </a:spcAft>
              </a:pPr>
              <a:r>
                <a:rPr lang="en-GB" dirty="0"/>
                <a:t>Te </a:t>
              </a:r>
              <a:r>
                <a:rPr lang="en-GB" dirty="0" err="1"/>
                <a:t>Ika</a:t>
              </a:r>
              <a:r>
                <a:rPr lang="en-GB" dirty="0"/>
                <a:t> a </a:t>
              </a:r>
              <a:r>
                <a:rPr lang="en-GB" dirty="0" err="1"/>
                <a:t>Māui</a:t>
              </a:r>
              <a:endParaRPr lang="en-GB" dirty="0"/>
            </a:p>
          </p:txBody>
        </p:sp>
        <p:pic>
          <p:nvPicPr>
            <p:cNvPr id="10" name="Picture 9">
              <a:extLst>
                <a:ext uri="{FF2B5EF4-FFF2-40B4-BE49-F238E27FC236}">
                  <a16:creationId xmlns:a16="http://schemas.microsoft.com/office/drawing/2014/main" id="{7DEFF9F4-615A-4865-97A2-ABDEC6E761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348308" y="5309169"/>
              <a:ext cx="150121" cy="849051"/>
            </a:xfrm>
            <a:prstGeom prst="rect">
              <a:avLst/>
            </a:prstGeom>
            <a:ln w="12700">
              <a:solidFill>
                <a:srgbClr val="007AC2"/>
              </a:solidFill>
            </a:ln>
          </p:spPr>
        </p:pic>
      </p:grpSp>
      <p:pic>
        <p:nvPicPr>
          <p:cNvPr id="11" name="Picture 10">
            <a:extLst>
              <a:ext uri="{FF2B5EF4-FFF2-40B4-BE49-F238E27FC236}">
                <a16:creationId xmlns:a16="http://schemas.microsoft.com/office/drawing/2014/main" id="{F046DE6F-55D3-42E2-B672-D44718300E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4005"/>
          <a:stretch/>
        </p:blipFill>
        <p:spPr>
          <a:xfrm>
            <a:off x="8245160" y="5122621"/>
            <a:ext cx="898839" cy="1222146"/>
          </a:xfrm>
          <a:prstGeom prst="rect">
            <a:avLst/>
          </a:prstGeom>
        </p:spPr>
      </p:pic>
      <p:pic>
        <p:nvPicPr>
          <p:cNvPr id="12" name="Picture 11">
            <a:extLst>
              <a:ext uri="{FF2B5EF4-FFF2-40B4-BE49-F238E27FC236}">
                <a16:creationId xmlns:a16="http://schemas.microsoft.com/office/drawing/2014/main" id="{12EBF8FE-4028-44A7-9AB7-28CAD7560D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2649" y="1704157"/>
            <a:ext cx="832132" cy="275848"/>
          </a:xfrm>
          <a:prstGeom prst="rect">
            <a:avLst/>
          </a:prstGeom>
        </p:spPr>
      </p:pic>
      <p:pic>
        <p:nvPicPr>
          <p:cNvPr id="14" name="Picture 13">
            <a:extLst>
              <a:ext uri="{FF2B5EF4-FFF2-40B4-BE49-F238E27FC236}">
                <a16:creationId xmlns:a16="http://schemas.microsoft.com/office/drawing/2014/main" id="{B29533CB-BDD4-4481-BD0A-5C56AA5FCF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277" y="2158974"/>
            <a:ext cx="832132" cy="275848"/>
          </a:xfrm>
          <a:prstGeom prst="rect">
            <a:avLst/>
          </a:prstGeom>
        </p:spPr>
      </p:pic>
      <p:sp>
        <p:nvSpPr>
          <p:cNvPr id="15" name="TextBox 14">
            <a:extLst>
              <a:ext uri="{FF2B5EF4-FFF2-40B4-BE49-F238E27FC236}">
                <a16:creationId xmlns:a16="http://schemas.microsoft.com/office/drawing/2014/main" id="{12EFE7C5-92E2-4FB7-872B-FFF770CD982F}"/>
              </a:ext>
            </a:extLst>
          </p:cNvPr>
          <p:cNvSpPr txBox="1"/>
          <p:nvPr/>
        </p:nvSpPr>
        <p:spPr>
          <a:xfrm>
            <a:off x="1906764" y="3170763"/>
            <a:ext cx="2051280" cy="646331"/>
          </a:xfrm>
          <a:prstGeom prst="rect">
            <a:avLst/>
          </a:prstGeom>
          <a:noFill/>
        </p:spPr>
        <p:txBody>
          <a:bodyPr wrap="square">
            <a:spAutoFit/>
          </a:bodyPr>
          <a:lstStyle/>
          <a:p>
            <a:pPr algn="ctr"/>
            <a:r>
              <a:rPr lang="en-GB" b="1" dirty="0">
                <a:solidFill>
                  <a:srgbClr val="007AC2"/>
                </a:solidFill>
              </a:rPr>
              <a:t>Hauraki Gulf</a:t>
            </a:r>
          </a:p>
          <a:p>
            <a:pPr algn="ctr"/>
            <a:r>
              <a:rPr lang="en-GB" dirty="0">
                <a:solidFill>
                  <a:srgbClr val="00A8E7"/>
                </a:solidFill>
              </a:rPr>
              <a:t>Te Pare o Hauraki </a:t>
            </a:r>
          </a:p>
        </p:txBody>
      </p:sp>
    </p:spTree>
    <p:extLst>
      <p:ext uri="{BB962C8B-B14F-4D97-AF65-F5344CB8AC3E}">
        <p14:creationId xmlns:p14="http://schemas.microsoft.com/office/powerpoint/2010/main" val="233569310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ppt_y</p:attrName>
                                        </p:attrNameLst>
                                      </p:cBhvr>
                                      <p:tavLst>
                                        <p:tav tm="0">
                                          <p:val>
                                            <p:strVal val="#ppt_y+#ppt_h*1.125000"/>
                                          </p:val>
                                        </p:tav>
                                        <p:tav tm="100000">
                                          <p:val>
                                            <p:strVal val="#ppt_y"/>
                                          </p:val>
                                        </p:tav>
                                      </p:tavLst>
                                    </p:anim>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up)">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p:tgtEl>
                                          <p:spTgt spid="3"/>
                                        </p:tgtEl>
                                        <p:attrNameLst>
                                          <p:attrName>ppt_y</p:attrName>
                                        </p:attrNameLst>
                                      </p:cBhvr>
                                      <p:tavLst>
                                        <p:tav tm="0">
                                          <p:val>
                                            <p:strVal val="#ppt_y+#ppt_h*1.125000"/>
                                          </p:val>
                                        </p:tav>
                                        <p:tav tm="100000">
                                          <p:val>
                                            <p:strVal val="#ppt_y"/>
                                          </p:val>
                                        </p:tav>
                                      </p:tavLst>
                                    </p:anim>
                                    <p:animEffect transition="in" filter="wipe(up)">
                                      <p:cBhvr>
                                        <p:cTn id="35" dur="500"/>
                                        <p:tgtEl>
                                          <p:spTgt spid="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Bottlenose Dolphin</a:t>
            </a:r>
          </a:p>
        </p:txBody>
      </p:sp>
      <p:sp>
        <p:nvSpPr>
          <p:cNvPr id="5" name="Rectangle 4"/>
          <p:cNvSpPr/>
          <p:nvPr/>
        </p:nvSpPr>
        <p:spPr>
          <a:xfrm>
            <a:off x="718260" y="1633866"/>
            <a:ext cx="7697949" cy="3108543"/>
          </a:xfrm>
          <a:prstGeom prst="rect">
            <a:avLst/>
          </a:prstGeom>
        </p:spPr>
        <p:txBody>
          <a:bodyPr wrap="square" lIns="0" tIns="0" rIns="0" bIns="0">
            <a:spAutoFit/>
          </a:bodyPr>
          <a:lstStyle/>
          <a:p>
            <a:pPr>
              <a:spcAft>
                <a:spcPts val="1200"/>
              </a:spcAft>
            </a:pPr>
            <a:r>
              <a:rPr lang="en-GB" dirty="0"/>
              <a:t>Bottlenose dolphins are mostly grey and have a paler colour underneath.</a:t>
            </a:r>
          </a:p>
          <a:p>
            <a:pPr>
              <a:spcAft>
                <a:spcPts val="1200"/>
              </a:spcAft>
            </a:pPr>
            <a:r>
              <a:rPr lang="en-GB" dirty="0"/>
              <a:t>Their dorsal fin has a strong curved shape.</a:t>
            </a:r>
          </a:p>
          <a:p>
            <a:pPr>
              <a:spcAft>
                <a:spcPts val="1200"/>
              </a:spcAft>
            </a:pPr>
            <a:r>
              <a:rPr lang="en-GB" dirty="0"/>
              <a:t>Bottlenose dolphins that live close to shore like to live in pods of up to 15 dolphins. </a:t>
            </a:r>
          </a:p>
          <a:p>
            <a:pPr>
              <a:spcAft>
                <a:spcPts val="1200"/>
              </a:spcAft>
            </a:pPr>
            <a:r>
              <a:rPr lang="en-GB" dirty="0"/>
              <a:t>Bottlenose dolphins that live offshore can live in pods of up to 20 dolphins. They feed on squid and fish.</a:t>
            </a:r>
          </a:p>
          <a:p>
            <a:pPr>
              <a:spcAft>
                <a:spcPts val="1200"/>
              </a:spcAft>
            </a:pPr>
            <a:r>
              <a:rPr lang="en-GB" dirty="0"/>
              <a:t>Bottlenose dolphins live in oceans around the world. In New Zealand, they are found on the East Coast of the upper North Island, around Fiordland and the Marlborough Sounds.</a:t>
            </a:r>
          </a:p>
        </p:txBody>
      </p:sp>
      <p:grpSp>
        <p:nvGrpSpPr>
          <p:cNvPr id="4" name="Group 3">
            <a:extLst>
              <a:ext uri="{FF2B5EF4-FFF2-40B4-BE49-F238E27FC236}">
                <a16:creationId xmlns:a16="http://schemas.microsoft.com/office/drawing/2014/main" id="{7AEB38DA-787C-4159-AF34-4664E98A5013}"/>
              </a:ext>
            </a:extLst>
          </p:cNvPr>
          <p:cNvGrpSpPr/>
          <p:nvPr/>
        </p:nvGrpSpPr>
        <p:grpSpPr>
          <a:xfrm>
            <a:off x="5412326" y="5301400"/>
            <a:ext cx="3731674" cy="849051"/>
            <a:chOff x="5412326" y="5301400"/>
            <a:chExt cx="3731674" cy="849051"/>
          </a:xfrm>
        </p:grpSpPr>
        <p:sp>
          <p:nvSpPr>
            <p:cNvPr id="7" name="Rectangle 6">
              <a:extLst>
                <a:ext uri="{FF2B5EF4-FFF2-40B4-BE49-F238E27FC236}">
                  <a16:creationId xmlns:a16="http://schemas.microsoft.com/office/drawing/2014/main" id="{108CC414-B7AA-486E-9F42-DA907461A81C}"/>
                </a:ext>
              </a:extLst>
            </p:cNvPr>
            <p:cNvSpPr/>
            <p:nvPr/>
          </p:nvSpPr>
          <p:spPr>
            <a:xfrm>
              <a:off x="5573846" y="5301400"/>
              <a:ext cx="3570154"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1200"/>
                </a:spcAft>
              </a:pPr>
              <a:r>
                <a:rPr lang="en-GB" dirty="0"/>
                <a:t>Bottlenose Dolphin - Terehu</a:t>
              </a:r>
            </a:p>
          </p:txBody>
        </p:sp>
        <p:pic>
          <p:nvPicPr>
            <p:cNvPr id="8" name="Picture 7">
              <a:extLst>
                <a:ext uri="{FF2B5EF4-FFF2-40B4-BE49-F238E27FC236}">
                  <a16:creationId xmlns:a16="http://schemas.microsoft.com/office/drawing/2014/main" id="{3892E868-2611-4D84-B575-5619B6AA8E2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5412326" y="5301400"/>
              <a:ext cx="150121" cy="849051"/>
            </a:xfrm>
            <a:prstGeom prst="rect">
              <a:avLst/>
            </a:prstGeom>
            <a:ln w="12700">
              <a:solidFill>
                <a:srgbClr val="007AC2"/>
              </a:solidFill>
            </a:ln>
          </p:spPr>
        </p:pic>
      </p:grpSp>
      <p:sp>
        <p:nvSpPr>
          <p:cNvPr id="9" name="Oval 5">
            <a:extLst>
              <a:ext uri="{FF2B5EF4-FFF2-40B4-BE49-F238E27FC236}">
                <a16:creationId xmlns:a16="http://schemas.microsoft.com/office/drawing/2014/main" id="{28CEC9F7-8E27-4487-80D0-9E8AEF92E056}"/>
              </a:ext>
            </a:extLst>
          </p:cNvPr>
          <p:cNvSpPr/>
          <p:nvPr/>
        </p:nvSpPr>
        <p:spPr>
          <a:xfrm rot="1169287" flipH="1">
            <a:off x="1081973" y="4638434"/>
            <a:ext cx="3547019" cy="2956583"/>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84" h="3905925">
                <a:moveTo>
                  <a:pt x="723726" y="1737192"/>
                </a:moveTo>
                <a:cubicBezTo>
                  <a:pt x="-918905" y="633575"/>
                  <a:pt x="673695" y="-65609"/>
                  <a:pt x="1210438" y="4876"/>
                </a:cubicBezTo>
                <a:cubicBezTo>
                  <a:pt x="1747181" y="75361"/>
                  <a:pt x="3430111" y="453986"/>
                  <a:pt x="3944184" y="2160101"/>
                </a:cubicBezTo>
                <a:cubicBezTo>
                  <a:pt x="3944184" y="3208967"/>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F89B8153-8149-4532-B223-3141A3E93C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38810">
            <a:off x="-805745" y="4845256"/>
            <a:ext cx="5912379" cy="4142716"/>
          </a:xfrm>
          <a:prstGeom prst="rect">
            <a:avLst/>
          </a:prstGeom>
        </p:spPr>
      </p:pic>
    </p:spTree>
    <p:extLst>
      <p:ext uri="{BB962C8B-B14F-4D97-AF65-F5344CB8AC3E}">
        <p14:creationId xmlns:p14="http://schemas.microsoft.com/office/powerpoint/2010/main" val="26831438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1000"/>
                                        <p:tgtEl>
                                          <p:spTgt spid="5">
                                            <p:txEl>
                                              <p:pRg st="4" end="4"/>
                                            </p:txEl>
                                          </p:spTgt>
                                        </p:tgtEl>
                                      </p:cBhvr>
                                    </p:animEffect>
                                    <p:anim calcmode="lin" valueType="num">
                                      <p:cBhvr>
                                        <p:cTn id="4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1+#ppt_w/2"/>
                                          </p:val>
                                        </p:tav>
                                        <p:tav tm="100000">
                                          <p:val>
                                            <p:strVal val="#ppt_x"/>
                                          </p:val>
                                        </p:tav>
                                      </p:tavLst>
                                    </p:anim>
                                    <p:anim calcmode="lin" valueType="num">
                                      <p:cBhvr additive="base">
                                        <p:cTn id="5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Bottlenose Dolphin</a:t>
            </a:r>
          </a:p>
        </p:txBody>
      </p:sp>
      <p:pic>
        <p:nvPicPr>
          <p:cNvPr id="10" name="Picture 9">
            <a:extLst>
              <a:ext uri="{FF2B5EF4-FFF2-40B4-BE49-F238E27FC236}">
                <a16:creationId xmlns:a16="http://schemas.microsoft.com/office/drawing/2014/main" id="{1F715BC1-E499-4791-9FBD-7830002A28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sp>
        <p:nvSpPr>
          <p:cNvPr id="11" name="TextBox 21">
            <a:extLst>
              <a:ext uri="{FF2B5EF4-FFF2-40B4-BE49-F238E27FC236}">
                <a16:creationId xmlns:a16="http://schemas.microsoft.com/office/drawing/2014/main" id="{35F63F30-16CF-476D-84FA-9AF24641E924}"/>
              </a:ext>
            </a:extLst>
          </p:cNvPr>
          <p:cNvSpPr txBox="1">
            <a:spLocks noChangeArrowheads="1"/>
          </p:cNvSpPr>
          <p:nvPr/>
        </p:nvSpPr>
        <p:spPr bwMode="auto">
          <a:xfrm>
            <a:off x="2762635" y="610835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Atlantic Bottlenose Dolphins</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Brandon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Trentler</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31" name="Group 30">
            <a:extLst>
              <a:ext uri="{FF2B5EF4-FFF2-40B4-BE49-F238E27FC236}">
                <a16:creationId xmlns:a16="http://schemas.microsoft.com/office/drawing/2014/main" id="{EAC93282-00A9-4D0C-827E-2A8781CF2150}"/>
              </a:ext>
            </a:extLst>
          </p:cNvPr>
          <p:cNvGrpSpPr/>
          <p:nvPr/>
        </p:nvGrpSpPr>
        <p:grpSpPr>
          <a:xfrm>
            <a:off x="631009" y="1768791"/>
            <a:ext cx="7828163" cy="4309924"/>
            <a:chOff x="631009" y="1840604"/>
            <a:chExt cx="7828163" cy="4309924"/>
          </a:xfrm>
        </p:grpSpPr>
        <p:grpSp>
          <p:nvGrpSpPr>
            <p:cNvPr id="32" name="Group 31">
              <a:extLst>
                <a:ext uri="{FF2B5EF4-FFF2-40B4-BE49-F238E27FC236}">
                  <a16:creationId xmlns:a16="http://schemas.microsoft.com/office/drawing/2014/main" id="{C8BC12F0-77F5-462D-A527-B62B02570DA0}"/>
                </a:ext>
              </a:extLst>
            </p:cNvPr>
            <p:cNvGrpSpPr/>
            <p:nvPr/>
          </p:nvGrpSpPr>
          <p:grpSpPr>
            <a:xfrm>
              <a:off x="8209888" y="5229878"/>
              <a:ext cx="249284" cy="920650"/>
              <a:chOff x="631007" y="5367798"/>
              <a:chExt cx="249284" cy="920650"/>
            </a:xfrm>
          </p:grpSpPr>
          <p:sp>
            <p:nvSpPr>
              <p:cNvPr id="37" name="Oval 36">
                <a:extLst>
                  <a:ext uri="{FF2B5EF4-FFF2-40B4-BE49-F238E27FC236}">
                    <a16:creationId xmlns:a16="http://schemas.microsoft.com/office/drawing/2014/main" id="{641DAB46-6867-4E26-9B40-9A6C2A5F9826}"/>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04782FEE-92B0-4983-9FEE-DD4A7AB65586}"/>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B4B59A71-A9A5-4A5D-BE7F-3C6264D8961E}"/>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186D03ED-0561-4051-8B9E-57BE84EBA468}"/>
                </a:ext>
              </a:extLst>
            </p:cNvPr>
            <p:cNvGrpSpPr/>
            <p:nvPr/>
          </p:nvGrpSpPr>
          <p:grpSpPr>
            <a:xfrm rot="10800000">
              <a:off x="631009" y="1840604"/>
              <a:ext cx="249284" cy="920650"/>
              <a:chOff x="631007" y="5367798"/>
              <a:chExt cx="249284" cy="920650"/>
            </a:xfrm>
          </p:grpSpPr>
          <p:sp>
            <p:nvSpPr>
              <p:cNvPr id="34" name="Oval 33">
                <a:extLst>
                  <a:ext uri="{FF2B5EF4-FFF2-40B4-BE49-F238E27FC236}">
                    <a16:creationId xmlns:a16="http://schemas.microsoft.com/office/drawing/2014/main" id="{713FFC8C-A17E-47CC-AB0F-860E7C5B87FC}"/>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5AEF1C9-56C9-4FEC-A277-83CE2A116510}"/>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25AC4369-B146-47A3-8B79-143A8C1C1B68}"/>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40221559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A9BD4C-DE9C-46B5-8A42-8BA28E49A8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16857" y="1619795"/>
            <a:ext cx="3106511" cy="4603740"/>
          </a:xfrm>
          <a:prstGeom prst="rect">
            <a:avLst/>
          </a:prstGeom>
        </p:spPr>
      </p:pic>
      <p:sp>
        <p:nvSpPr>
          <p:cNvPr id="13" name="TextBox 12">
            <a:extLst>
              <a:ext uri="{FF2B5EF4-FFF2-40B4-BE49-F238E27FC236}">
                <a16:creationId xmlns:a16="http://schemas.microsoft.com/office/drawing/2014/main" id="{DCD891F1-5685-4CB5-A9E0-C181CC5E9EC2}"/>
              </a:ext>
            </a:extLst>
          </p:cNvPr>
          <p:cNvSpPr txBox="1"/>
          <p:nvPr/>
        </p:nvSpPr>
        <p:spPr>
          <a:xfrm>
            <a:off x="2614046" y="3058933"/>
            <a:ext cx="2438400" cy="646331"/>
          </a:xfrm>
          <a:prstGeom prst="rect">
            <a:avLst/>
          </a:prstGeom>
          <a:noFill/>
        </p:spPr>
        <p:txBody>
          <a:bodyPr wrap="square">
            <a:spAutoFit/>
          </a:bodyPr>
          <a:lstStyle/>
          <a:p>
            <a:pPr algn="ctr"/>
            <a:r>
              <a:rPr lang="en-GB" b="1" dirty="0">
                <a:solidFill>
                  <a:srgbClr val="007AC2"/>
                </a:solidFill>
              </a:rPr>
              <a:t>Marlborough Sounds</a:t>
            </a:r>
          </a:p>
          <a:p>
            <a:pPr algn="ctr"/>
            <a:r>
              <a:rPr lang="en-GB" dirty="0">
                <a:solidFill>
                  <a:srgbClr val="00A8E7"/>
                </a:solidFill>
              </a:rPr>
              <a:t>Te </a:t>
            </a:r>
            <a:r>
              <a:rPr lang="en-GB" dirty="0" err="1">
                <a:solidFill>
                  <a:srgbClr val="00A8E7"/>
                </a:solidFill>
              </a:rPr>
              <a:t>Aumiti</a:t>
            </a:r>
            <a:endParaRPr lang="en-GB" dirty="0">
              <a:solidFill>
                <a:srgbClr val="00A8E7"/>
              </a:solidFill>
            </a:endParaRPr>
          </a:p>
        </p:txBody>
      </p:sp>
      <p:sp>
        <p:nvSpPr>
          <p:cNvPr id="21" name="Title 20"/>
          <p:cNvSpPr>
            <a:spLocks noGrp="1"/>
          </p:cNvSpPr>
          <p:nvPr>
            <p:ph type="title"/>
          </p:nvPr>
        </p:nvSpPr>
        <p:spPr/>
        <p:txBody>
          <a:bodyPr anchor="ctr" anchorCtr="0"/>
          <a:lstStyle/>
          <a:p>
            <a:pPr algn="ctr"/>
            <a:r>
              <a:rPr lang="en-GB" sz="3600" dirty="0">
                <a:latin typeface="+mn-lt"/>
              </a:rPr>
              <a:t>Bottlenose Dolphin</a:t>
            </a:r>
          </a:p>
        </p:txBody>
      </p:sp>
      <p:pic>
        <p:nvPicPr>
          <p:cNvPr id="3" name="Picture 2">
            <a:extLst>
              <a:ext uri="{FF2B5EF4-FFF2-40B4-BE49-F238E27FC236}">
                <a16:creationId xmlns:a16="http://schemas.microsoft.com/office/drawing/2014/main" id="{F2D56BD6-E526-44B2-A75E-D8D89B43A2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0550" y="3429000"/>
            <a:ext cx="731896" cy="512829"/>
          </a:xfrm>
          <a:prstGeom prst="rect">
            <a:avLst/>
          </a:prstGeom>
        </p:spPr>
      </p:pic>
      <p:sp>
        <p:nvSpPr>
          <p:cNvPr id="14" name="TextBox 13">
            <a:extLst>
              <a:ext uri="{FF2B5EF4-FFF2-40B4-BE49-F238E27FC236}">
                <a16:creationId xmlns:a16="http://schemas.microsoft.com/office/drawing/2014/main" id="{062F1384-3D5E-4338-B48B-A08E0EA5FFE7}"/>
              </a:ext>
            </a:extLst>
          </p:cNvPr>
          <p:cNvSpPr txBox="1"/>
          <p:nvPr/>
        </p:nvSpPr>
        <p:spPr>
          <a:xfrm>
            <a:off x="5691433" y="1874412"/>
            <a:ext cx="1734603" cy="646331"/>
          </a:xfrm>
          <a:prstGeom prst="rect">
            <a:avLst/>
          </a:prstGeom>
          <a:noFill/>
        </p:spPr>
        <p:txBody>
          <a:bodyPr wrap="square">
            <a:spAutoFit/>
          </a:bodyPr>
          <a:lstStyle/>
          <a:p>
            <a:pPr algn="ctr"/>
            <a:r>
              <a:rPr lang="en-GB" b="1" dirty="0">
                <a:solidFill>
                  <a:srgbClr val="007AC2"/>
                </a:solidFill>
              </a:rPr>
              <a:t>East Coast</a:t>
            </a:r>
          </a:p>
          <a:p>
            <a:pPr algn="ctr"/>
            <a:r>
              <a:rPr lang="en-GB" dirty="0">
                <a:solidFill>
                  <a:srgbClr val="00A8E7"/>
                </a:solidFill>
              </a:rPr>
              <a:t>Te Tai </a:t>
            </a:r>
            <a:r>
              <a:rPr lang="en-GB" dirty="0" err="1">
                <a:solidFill>
                  <a:srgbClr val="00A8E7"/>
                </a:solidFill>
              </a:rPr>
              <a:t>Rāwhiti</a:t>
            </a:r>
            <a:r>
              <a:rPr lang="en-GB" dirty="0">
                <a:solidFill>
                  <a:srgbClr val="00A8E7"/>
                </a:solidFill>
              </a:rPr>
              <a:t> </a:t>
            </a:r>
          </a:p>
        </p:txBody>
      </p:sp>
      <p:sp>
        <p:nvSpPr>
          <p:cNvPr id="15" name="TextBox 14">
            <a:extLst>
              <a:ext uri="{FF2B5EF4-FFF2-40B4-BE49-F238E27FC236}">
                <a16:creationId xmlns:a16="http://schemas.microsoft.com/office/drawing/2014/main" id="{51AC8C38-6F9D-446B-881C-74FA489C18C6}"/>
              </a:ext>
            </a:extLst>
          </p:cNvPr>
          <p:cNvSpPr txBox="1"/>
          <p:nvPr/>
        </p:nvSpPr>
        <p:spPr>
          <a:xfrm>
            <a:off x="1049175" y="4703393"/>
            <a:ext cx="2267682" cy="923330"/>
          </a:xfrm>
          <a:prstGeom prst="rect">
            <a:avLst/>
          </a:prstGeom>
          <a:noFill/>
        </p:spPr>
        <p:txBody>
          <a:bodyPr wrap="square">
            <a:spAutoFit/>
          </a:bodyPr>
          <a:lstStyle/>
          <a:p>
            <a:pPr algn="ctr"/>
            <a:r>
              <a:rPr lang="en-GB" b="1" dirty="0">
                <a:solidFill>
                  <a:srgbClr val="007AC2"/>
                </a:solidFill>
              </a:rPr>
              <a:t>Fiordland </a:t>
            </a:r>
          </a:p>
          <a:p>
            <a:pPr algn="ctr"/>
            <a:r>
              <a:rPr lang="en-GB" dirty="0">
                <a:solidFill>
                  <a:srgbClr val="00A8E7"/>
                </a:solidFill>
              </a:rPr>
              <a:t>Te </a:t>
            </a:r>
            <a:r>
              <a:rPr lang="en-GB" dirty="0" err="1">
                <a:solidFill>
                  <a:srgbClr val="00A8E7"/>
                </a:solidFill>
              </a:rPr>
              <a:t>Whakataka</a:t>
            </a:r>
            <a:r>
              <a:rPr lang="en-GB" dirty="0">
                <a:solidFill>
                  <a:srgbClr val="00A8E7"/>
                </a:solidFill>
              </a:rPr>
              <a:t>-</a:t>
            </a:r>
            <a:r>
              <a:rPr lang="en-GB" dirty="0" err="1">
                <a:solidFill>
                  <a:srgbClr val="00A8E7"/>
                </a:solidFill>
              </a:rPr>
              <a:t>kārehu</a:t>
            </a:r>
            <a:r>
              <a:rPr lang="en-GB" dirty="0">
                <a:solidFill>
                  <a:srgbClr val="00A8E7"/>
                </a:solidFill>
              </a:rPr>
              <a:t>-a-Tamatea</a:t>
            </a:r>
          </a:p>
        </p:txBody>
      </p:sp>
      <p:pic>
        <p:nvPicPr>
          <p:cNvPr id="16" name="Picture 15">
            <a:extLst>
              <a:ext uri="{FF2B5EF4-FFF2-40B4-BE49-F238E27FC236}">
                <a16:creationId xmlns:a16="http://schemas.microsoft.com/office/drawing/2014/main" id="{E86FDB3A-9DB7-4623-9904-CD9350F369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3553" y="1642756"/>
            <a:ext cx="731896" cy="512829"/>
          </a:xfrm>
          <a:prstGeom prst="rect">
            <a:avLst/>
          </a:prstGeom>
        </p:spPr>
      </p:pic>
      <p:pic>
        <p:nvPicPr>
          <p:cNvPr id="17" name="Picture 16">
            <a:extLst>
              <a:ext uri="{FF2B5EF4-FFF2-40B4-BE49-F238E27FC236}">
                <a16:creationId xmlns:a16="http://schemas.microsoft.com/office/drawing/2014/main" id="{0D0ACD43-347C-4D35-A724-96D3AEB642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84961" y="5626723"/>
            <a:ext cx="731896" cy="512829"/>
          </a:xfrm>
          <a:prstGeom prst="rect">
            <a:avLst/>
          </a:prstGeom>
        </p:spPr>
      </p:pic>
    </p:spTree>
    <p:extLst>
      <p:ext uri="{BB962C8B-B14F-4D97-AF65-F5344CB8AC3E}">
        <p14:creationId xmlns:p14="http://schemas.microsoft.com/office/powerpoint/2010/main" val="194129102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up)">
                                      <p:cBhvr>
                                        <p:cTn id="13" dur="500"/>
                                        <p:tgtEl>
                                          <p:spTgt spid="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p:tgtEl>
                                          <p:spTgt spid="3"/>
                                        </p:tgtEl>
                                        <p:attrNameLst>
                                          <p:attrName>ppt_y</p:attrName>
                                        </p:attrNameLst>
                                      </p:cBhvr>
                                      <p:tavLst>
                                        <p:tav tm="0">
                                          <p:val>
                                            <p:strVal val="#ppt_y+#ppt_h*1.125000"/>
                                          </p:val>
                                        </p:tav>
                                        <p:tav tm="100000">
                                          <p:val>
                                            <p:strVal val="#ppt_y"/>
                                          </p:val>
                                        </p:tav>
                                      </p:tavLst>
                                    </p:anim>
                                    <p:animEffect transition="in" filter="wipe(up)">
                                      <p:cBhvr>
                                        <p:cTn id="23" dur="500"/>
                                        <p:tgtEl>
                                          <p:spTgt spid="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p:tgtEl>
                                          <p:spTgt spid="16"/>
                                        </p:tgtEl>
                                        <p:attrNameLst>
                                          <p:attrName>ppt_y</p:attrName>
                                        </p:attrNameLst>
                                      </p:cBhvr>
                                      <p:tavLst>
                                        <p:tav tm="0">
                                          <p:val>
                                            <p:strVal val="#ppt_y+#ppt_h*1.125000"/>
                                          </p:val>
                                        </p:tav>
                                        <p:tav tm="100000">
                                          <p:val>
                                            <p:strVal val="#ppt_y"/>
                                          </p:val>
                                        </p:tav>
                                      </p:tavLst>
                                    </p:anim>
                                    <p:animEffect transition="in" filter="wipe(up)">
                                      <p:cBhvr>
                                        <p:cTn id="33" dur="500"/>
                                        <p:tgtEl>
                                          <p:spTgt spid="1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False Killer Whale</a:t>
            </a:r>
          </a:p>
        </p:txBody>
      </p:sp>
      <p:sp>
        <p:nvSpPr>
          <p:cNvPr id="5" name="Rectangle 4"/>
          <p:cNvSpPr/>
          <p:nvPr/>
        </p:nvSpPr>
        <p:spPr>
          <a:xfrm>
            <a:off x="755649" y="1633866"/>
            <a:ext cx="7711017" cy="2123658"/>
          </a:xfrm>
          <a:prstGeom prst="rect">
            <a:avLst/>
          </a:prstGeom>
        </p:spPr>
        <p:txBody>
          <a:bodyPr wrap="square" lIns="0" tIns="0" rIns="0" bIns="0">
            <a:spAutoFit/>
          </a:bodyPr>
          <a:lstStyle/>
          <a:p>
            <a:pPr>
              <a:spcAft>
                <a:spcPts val="1200"/>
              </a:spcAft>
            </a:pPr>
            <a:r>
              <a:rPr lang="en-GB" dirty="0"/>
              <a:t>False killer whales are not a whale but a member of the dolphin family.</a:t>
            </a:r>
          </a:p>
          <a:p>
            <a:pPr>
              <a:spcAft>
                <a:spcPts val="1200"/>
              </a:spcAft>
            </a:pPr>
            <a:r>
              <a:rPr lang="en-GB" dirty="0"/>
              <a:t>They have a long and slender body and a small dorsal fin, just like a dolphin. Their head is a similar shape to that of the orca (killer whale).</a:t>
            </a:r>
          </a:p>
          <a:p>
            <a:pPr>
              <a:spcAft>
                <a:spcPts val="1200"/>
              </a:spcAft>
            </a:pPr>
            <a:r>
              <a:rPr lang="en-GB" dirty="0"/>
              <a:t>They look very similar to, and can sometimes be mistaken for, pilot whales.</a:t>
            </a:r>
          </a:p>
          <a:p>
            <a:pPr>
              <a:spcAft>
                <a:spcPts val="1200"/>
              </a:spcAft>
            </a:pPr>
            <a:r>
              <a:rPr lang="en-GB" dirty="0"/>
              <a:t>False killer whales are most commonly sighted along the north-east coast of the upper North Island.</a:t>
            </a:r>
          </a:p>
        </p:txBody>
      </p:sp>
      <p:grpSp>
        <p:nvGrpSpPr>
          <p:cNvPr id="4" name="Group 3">
            <a:extLst>
              <a:ext uri="{FF2B5EF4-FFF2-40B4-BE49-F238E27FC236}">
                <a16:creationId xmlns:a16="http://schemas.microsoft.com/office/drawing/2014/main" id="{6CB985CD-6AE8-4A37-94F3-0D568035E375}"/>
              </a:ext>
            </a:extLst>
          </p:cNvPr>
          <p:cNvGrpSpPr/>
          <p:nvPr/>
        </p:nvGrpSpPr>
        <p:grpSpPr>
          <a:xfrm>
            <a:off x="4860645" y="5301400"/>
            <a:ext cx="4283355" cy="849051"/>
            <a:chOff x="4860645" y="5301400"/>
            <a:chExt cx="4283355" cy="849051"/>
          </a:xfrm>
        </p:grpSpPr>
        <p:sp>
          <p:nvSpPr>
            <p:cNvPr id="7" name="Rectangle 6">
              <a:extLst>
                <a:ext uri="{FF2B5EF4-FFF2-40B4-BE49-F238E27FC236}">
                  <a16:creationId xmlns:a16="http://schemas.microsoft.com/office/drawing/2014/main" id="{A5426F69-F26B-49A6-BF79-1D9EDF631FD7}"/>
                </a:ext>
              </a:extLst>
            </p:cNvPr>
            <p:cNvSpPr/>
            <p:nvPr/>
          </p:nvSpPr>
          <p:spPr>
            <a:xfrm>
              <a:off x="5022166" y="5301400"/>
              <a:ext cx="4121834"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1200"/>
                </a:spcAft>
              </a:pPr>
              <a:r>
                <a:rPr lang="en-GB" dirty="0"/>
                <a:t>False Killer Whale - Maki </a:t>
              </a:r>
              <a:r>
                <a:rPr lang="en-GB" dirty="0" err="1"/>
                <a:t>Kēhua</a:t>
              </a:r>
              <a:endParaRPr lang="en-GB" dirty="0"/>
            </a:p>
          </p:txBody>
        </p:sp>
        <p:pic>
          <p:nvPicPr>
            <p:cNvPr id="8" name="Picture 7">
              <a:extLst>
                <a:ext uri="{FF2B5EF4-FFF2-40B4-BE49-F238E27FC236}">
                  <a16:creationId xmlns:a16="http://schemas.microsoft.com/office/drawing/2014/main" id="{2E93C8B2-1577-4755-B276-702128F4ED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4860645" y="5301400"/>
              <a:ext cx="150121" cy="849051"/>
            </a:xfrm>
            <a:prstGeom prst="rect">
              <a:avLst/>
            </a:prstGeom>
            <a:ln w="12700">
              <a:solidFill>
                <a:srgbClr val="007AC2"/>
              </a:solidFill>
            </a:ln>
          </p:spPr>
        </p:pic>
      </p:grpSp>
      <p:sp>
        <p:nvSpPr>
          <p:cNvPr id="9" name="Oval 5">
            <a:extLst>
              <a:ext uri="{FF2B5EF4-FFF2-40B4-BE49-F238E27FC236}">
                <a16:creationId xmlns:a16="http://schemas.microsoft.com/office/drawing/2014/main" id="{1F5DACD8-5008-4744-894D-A00924208D1B}"/>
              </a:ext>
            </a:extLst>
          </p:cNvPr>
          <p:cNvSpPr/>
          <p:nvPr/>
        </p:nvSpPr>
        <p:spPr>
          <a:xfrm rot="20877401" flipH="1" flipV="1">
            <a:off x="-358036" y="3823464"/>
            <a:ext cx="4767081" cy="3007228"/>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84" h="3905925">
                <a:moveTo>
                  <a:pt x="723726" y="1737192"/>
                </a:moveTo>
                <a:cubicBezTo>
                  <a:pt x="-918905" y="633575"/>
                  <a:pt x="673695" y="-65609"/>
                  <a:pt x="1210438" y="4876"/>
                </a:cubicBezTo>
                <a:cubicBezTo>
                  <a:pt x="1747181" y="75361"/>
                  <a:pt x="3430111" y="453986"/>
                  <a:pt x="3944184" y="2160101"/>
                </a:cubicBezTo>
                <a:cubicBezTo>
                  <a:pt x="3944184" y="3208967"/>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8BDE70CC-AA6B-470B-8408-17C61B35E4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718931" flipH="1">
            <a:off x="-2192336" y="3904351"/>
            <a:ext cx="6670665" cy="2947455"/>
          </a:xfrm>
          <a:prstGeom prst="rect">
            <a:avLst/>
          </a:prstGeom>
        </p:spPr>
      </p:pic>
    </p:spTree>
    <p:extLst>
      <p:ext uri="{BB962C8B-B14F-4D97-AF65-F5344CB8AC3E}">
        <p14:creationId xmlns:p14="http://schemas.microsoft.com/office/powerpoint/2010/main" val="353367474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1+#ppt_w/2"/>
                                          </p:val>
                                        </p:tav>
                                        <p:tav tm="100000">
                                          <p:val>
                                            <p:strVal val="#ppt_x"/>
                                          </p:val>
                                        </p:tav>
                                      </p:tavLst>
                                    </p:anim>
                                    <p:anim calcmode="lin" valueType="num">
                                      <p:cBhvr additive="base">
                                        <p:cTn id="4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False Killer Whale</a:t>
            </a:r>
          </a:p>
        </p:txBody>
      </p:sp>
      <p:pic>
        <p:nvPicPr>
          <p:cNvPr id="10" name="Picture 9">
            <a:extLst>
              <a:ext uri="{FF2B5EF4-FFF2-40B4-BE49-F238E27FC236}">
                <a16:creationId xmlns:a16="http://schemas.microsoft.com/office/drawing/2014/main" id="{EBCB367E-E083-45C0-9861-30CC5065A7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sp>
        <p:nvSpPr>
          <p:cNvPr id="11" name="TextBox 21">
            <a:extLst>
              <a:ext uri="{FF2B5EF4-FFF2-40B4-BE49-F238E27FC236}">
                <a16:creationId xmlns:a16="http://schemas.microsoft.com/office/drawing/2014/main" id="{E2AA0A13-235C-4BF3-A543-2DC3FE6FE01C}"/>
              </a:ext>
            </a:extLst>
          </p:cNvPr>
          <p:cNvSpPr txBox="1">
            <a:spLocks noChangeArrowheads="1"/>
          </p:cNvSpPr>
          <p:nvPr/>
        </p:nvSpPr>
        <p:spPr bwMode="auto">
          <a:xfrm>
            <a:off x="2762635" y="610835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anim2620</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NOAA Photo Library</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31" name="Group 30">
            <a:extLst>
              <a:ext uri="{FF2B5EF4-FFF2-40B4-BE49-F238E27FC236}">
                <a16:creationId xmlns:a16="http://schemas.microsoft.com/office/drawing/2014/main" id="{B391E28F-499A-4847-B634-3154D67AD092}"/>
              </a:ext>
            </a:extLst>
          </p:cNvPr>
          <p:cNvGrpSpPr/>
          <p:nvPr/>
        </p:nvGrpSpPr>
        <p:grpSpPr>
          <a:xfrm>
            <a:off x="631009" y="1768791"/>
            <a:ext cx="7828163" cy="4309924"/>
            <a:chOff x="631009" y="1840604"/>
            <a:chExt cx="7828163" cy="4309924"/>
          </a:xfrm>
        </p:grpSpPr>
        <p:grpSp>
          <p:nvGrpSpPr>
            <p:cNvPr id="32" name="Group 31">
              <a:extLst>
                <a:ext uri="{FF2B5EF4-FFF2-40B4-BE49-F238E27FC236}">
                  <a16:creationId xmlns:a16="http://schemas.microsoft.com/office/drawing/2014/main" id="{298805C9-93D1-4052-8101-22113BFC1C2A}"/>
                </a:ext>
              </a:extLst>
            </p:cNvPr>
            <p:cNvGrpSpPr/>
            <p:nvPr/>
          </p:nvGrpSpPr>
          <p:grpSpPr>
            <a:xfrm>
              <a:off x="8209888" y="5229878"/>
              <a:ext cx="249284" cy="920650"/>
              <a:chOff x="631007" y="5367798"/>
              <a:chExt cx="249284" cy="920650"/>
            </a:xfrm>
          </p:grpSpPr>
          <p:sp>
            <p:nvSpPr>
              <p:cNvPr id="37" name="Oval 36">
                <a:extLst>
                  <a:ext uri="{FF2B5EF4-FFF2-40B4-BE49-F238E27FC236}">
                    <a16:creationId xmlns:a16="http://schemas.microsoft.com/office/drawing/2014/main" id="{880B9557-EFA1-48F2-AA51-2C6E87752EDA}"/>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BCBEC7EA-8EC6-433F-9E3E-0CA33B82FBAE}"/>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1C9C81ED-9E64-4DCE-958A-4C51F5AE69DD}"/>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2A63165C-17F2-465D-8626-EA3394690DEA}"/>
                </a:ext>
              </a:extLst>
            </p:cNvPr>
            <p:cNvGrpSpPr/>
            <p:nvPr/>
          </p:nvGrpSpPr>
          <p:grpSpPr>
            <a:xfrm rot="10800000">
              <a:off x="631009" y="1840604"/>
              <a:ext cx="249284" cy="920650"/>
              <a:chOff x="631007" y="5367798"/>
              <a:chExt cx="249284" cy="920650"/>
            </a:xfrm>
          </p:grpSpPr>
          <p:sp>
            <p:nvSpPr>
              <p:cNvPr id="34" name="Oval 33">
                <a:extLst>
                  <a:ext uri="{FF2B5EF4-FFF2-40B4-BE49-F238E27FC236}">
                    <a16:creationId xmlns:a16="http://schemas.microsoft.com/office/drawing/2014/main" id="{FA5C2F42-46B4-4789-BBBF-7113A52C9909}"/>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9D1722E9-A6A3-41CC-B894-637196F955BE}"/>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4F34CF9E-5FB7-4FB6-8EDB-02B2167D4132}"/>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12691965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BAD2EF-374E-458B-BC1A-89194151AE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00504" y="1953491"/>
            <a:ext cx="3259277" cy="4432840"/>
          </a:xfrm>
          <a:prstGeom prst="rect">
            <a:avLst/>
          </a:prstGeom>
        </p:spPr>
      </p:pic>
      <p:sp>
        <p:nvSpPr>
          <p:cNvPr id="21" name="Title 20"/>
          <p:cNvSpPr>
            <a:spLocks noGrp="1"/>
          </p:cNvSpPr>
          <p:nvPr>
            <p:ph type="title"/>
          </p:nvPr>
        </p:nvSpPr>
        <p:spPr/>
        <p:txBody>
          <a:bodyPr anchor="ctr" anchorCtr="0"/>
          <a:lstStyle/>
          <a:p>
            <a:pPr algn="ctr"/>
            <a:r>
              <a:rPr lang="en-GB" sz="3600" dirty="0">
                <a:latin typeface="+mn-lt"/>
              </a:rPr>
              <a:t>False Killer Whale</a:t>
            </a:r>
          </a:p>
        </p:txBody>
      </p:sp>
      <p:pic>
        <p:nvPicPr>
          <p:cNvPr id="3" name="Picture 2">
            <a:extLst>
              <a:ext uri="{FF2B5EF4-FFF2-40B4-BE49-F238E27FC236}">
                <a16:creationId xmlns:a16="http://schemas.microsoft.com/office/drawing/2014/main" id="{AB534587-663F-4D89-9970-176A280D43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62282" y="1704107"/>
            <a:ext cx="846600" cy="374073"/>
          </a:xfrm>
          <a:prstGeom prst="rect">
            <a:avLst/>
          </a:prstGeom>
        </p:spPr>
      </p:pic>
      <p:grpSp>
        <p:nvGrpSpPr>
          <p:cNvPr id="4" name="Group 3">
            <a:extLst>
              <a:ext uri="{FF2B5EF4-FFF2-40B4-BE49-F238E27FC236}">
                <a16:creationId xmlns:a16="http://schemas.microsoft.com/office/drawing/2014/main" id="{912B039C-4820-4580-856D-7C98C44DC5BD}"/>
              </a:ext>
            </a:extLst>
          </p:cNvPr>
          <p:cNvGrpSpPr/>
          <p:nvPr/>
        </p:nvGrpSpPr>
        <p:grpSpPr>
          <a:xfrm>
            <a:off x="6348308" y="5309169"/>
            <a:ext cx="2795692" cy="849052"/>
            <a:chOff x="6348308" y="5309169"/>
            <a:chExt cx="2795692" cy="849052"/>
          </a:xfrm>
        </p:grpSpPr>
        <p:sp>
          <p:nvSpPr>
            <p:cNvPr id="10" name="Rectangle 9">
              <a:extLst>
                <a:ext uri="{FF2B5EF4-FFF2-40B4-BE49-F238E27FC236}">
                  <a16:creationId xmlns:a16="http://schemas.microsoft.com/office/drawing/2014/main" id="{7FC48AD2-B568-49E6-9467-9CEE4DFBDF24}"/>
                </a:ext>
              </a:extLst>
            </p:cNvPr>
            <p:cNvSpPr/>
            <p:nvPr/>
          </p:nvSpPr>
          <p:spPr>
            <a:xfrm>
              <a:off x="6519333" y="5309170"/>
              <a:ext cx="2624667"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North Island</a:t>
              </a:r>
            </a:p>
            <a:p>
              <a:pPr>
                <a:spcAft>
                  <a:spcPts val="600"/>
                </a:spcAft>
              </a:pPr>
              <a:r>
                <a:rPr lang="en-GB" dirty="0"/>
                <a:t>Te </a:t>
              </a:r>
              <a:r>
                <a:rPr lang="en-GB" dirty="0" err="1"/>
                <a:t>Ika</a:t>
              </a:r>
              <a:r>
                <a:rPr lang="en-GB" dirty="0"/>
                <a:t> a </a:t>
              </a:r>
              <a:r>
                <a:rPr lang="en-GB" dirty="0" err="1"/>
                <a:t>Māui</a:t>
              </a:r>
              <a:endParaRPr lang="en-GB" dirty="0"/>
            </a:p>
          </p:txBody>
        </p:sp>
        <p:pic>
          <p:nvPicPr>
            <p:cNvPr id="11" name="Picture 10">
              <a:extLst>
                <a:ext uri="{FF2B5EF4-FFF2-40B4-BE49-F238E27FC236}">
                  <a16:creationId xmlns:a16="http://schemas.microsoft.com/office/drawing/2014/main" id="{5390A88A-BE98-4B47-BE59-24D20FF381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348308" y="5309169"/>
              <a:ext cx="150121" cy="849051"/>
            </a:xfrm>
            <a:prstGeom prst="rect">
              <a:avLst/>
            </a:prstGeom>
            <a:ln w="12700">
              <a:solidFill>
                <a:srgbClr val="007AC2"/>
              </a:solidFill>
            </a:ln>
          </p:spPr>
        </p:pic>
      </p:grpSp>
      <p:pic>
        <p:nvPicPr>
          <p:cNvPr id="12" name="Picture 11">
            <a:extLst>
              <a:ext uri="{FF2B5EF4-FFF2-40B4-BE49-F238E27FC236}">
                <a16:creationId xmlns:a16="http://schemas.microsoft.com/office/drawing/2014/main" id="{353B1073-8ACD-4CE3-94C0-3C0997E8674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4005"/>
          <a:stretch/>
        </p:blipFill>
        <p:spPr>
          <a:xfrm>
            <a:off x="8245160" y="5122621"/>
            <a:ext cx="898839" cy="1222146"/>
          </a:xfrm>
          <a:prstGeom prst="rect">
            <a:avLst/>
          </a:prstGeom>
        </p:spPr>
      </p:pic>
      <p:sp>
        <p:nvSpPr>
          <p:cNvPr id="13" name="TextBox 12">
            <a:extLst>
              <a:ext uri="{FF2B5EF4-FFF2-40B4-BE49-F238E27FC236}">
                <a16:creationId xmlns:a16="http://schemas.microsoft.com/office/drawing/2014/main" id="{627C8B3B-0F15-483B-84D4-4D3C261219FA}"/>
              </a:ext>
            </a:extLst>
          </p:cNvPr>
          <p:cNvSpPr txBox="1"/>
          <p:nvPr/>
        </p:nvSpPr>
        <p:spPr>
          <a:xfrm>
            <a:off x="4592801" y="2636831"/>
            <a:ext cx="1734603" cy="646331"/>
          </a:xfrm>
          <a:prstGeom prst="rect">
            <a:avLst/>
          </a:prstGeom>
          <a:noFill/>
        </p:spPr>
        <p:txBody>
          <a:bodyPr wrap="square">
            <a:spAutoFit/>
          </a:bodyPr>
          <a:lstStyle/>
          <a:p>
            <a:pPr algn="ctr"/>
            <a:r>
              <a:rPr lang="en-GB" b="1" dirty="0">
                <a:solidFill>
                  <a:srgbClr val="007AC2"/>
                </a:solidFill>
              </a:rPr>
              <a:t>East Coast</a:t>
            </a:r>
          </a:p>
          <a:p>
            <a:pPr algn="ctr"/>
            <a:r>
              <a:rPr lang="en-GB" dirty="0">
                <a:solidFill>
                  <a:srgbClr val="00A8E7"/>
                </a:solidFill>
              </a:rPr>
              <a:t>Te Tai </a:t>
            </a:r>
            <a:r>
              <a:rPr lang="en-GB" dirty="0" err="1">
                <a:solidFill>
                  <a:srgbClr val="00A8E7"/>
                </a:solidFill>
              </a:rPr>
              <a:t>Rāwhiti</a:t>
            </a:r>
            <a:r>
              <a:rPr lang="en-GB" dirty="0">
                <a:solidFill>
                  <a:srgbClr val="00A8E7"/>
                </a:solidFill>
              </a:rPr>
              <a:t> </a:t>
            </a:r>
          </a:p>
        </p:txBody>
      </p:sp>
      <p:pic>
        <p:nvPicPr>
          <p:cNvPr id="14" name="Picture 13">
            <a:extLst>
              <a:ext uri="{FF2B5EF4-FFF2-40B4-BE49-F238E27FC236}">
                <a16:creationId xmlns:a16="http://schemas.microsoft.com/office/drawing/2014/main" id="{D9F6D485-01D7-4D21-872D-7ACBEEE2DE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4941" y="2036616"/>
            <a:ext cx="846600" cy="374073"/>
          </a:xfrm>
          <a:prstGeom prst="rect">
            <a:avLst/>
          </a:prstGeom>
        </p:spPr>
      </p:pic>
    </p:spTree>
    <p:extLst>
      <p:ext uri="{BB962C8B-B14F-4D97-AF65-F5344CB8AC3E}">
        <p14:creationId xmlns:p14="http://schemas.microsoft.com/office/powerpoint/2010/main" val="161140835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ppt_y</p:attrName>
                                        </p:attrNameLst>
                                      </p:cBhvr>
                                      <p:tavLst>
                                        <p:tav tm="0">
                                          <p:val>
                                            <p:strVal val="#ppt_y+#ppt_h*1.125000"/>
                                          </p:val>
                                        </p:tav>
                                        <p:tav tm="100000">
                                          <p:val>
                                            <p:strVal val="#ppt_y"/>
                                          </p:val>
                                        </p:tav>
                                      </p:tavLst>
                                    </p:anim>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p:tgtEl>
                                          <p:spTgt spid="3"/>
                                        </p:tgtEl>
                                        <p:attrNameLst>
                                          <p:attrName>ppt_y</p:attrName>
                                        </p:attrNameLst>
                                      </p:cBhvr>
                                      <p:tavLst>
                                        <p:tav tm="0">
                                          <p:val>
                                            <p:strVal val="#ppt_y+#ppt_h*1.125000"/>
                                          </p:val>
                                        </p:tav>
                                        <p:tav tm="100000">
                                          <p:val>
                                            <p:strVal val="#ppt_y"/>
                                          </p:val>
                                        </p:tav>
                                      </p:tavLst>
                                    </p:anim>
                                    <p:animEffect transition="in" filter="wipe(up)">
                                      <p:cBhvr>
                                        <p:cTn id="29" dur="500"/>
                                        <p:tgtEl>
                                          <p:spTgt spid="3"/>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5">
            <a:extLst>
              <a:ext uri="{FF2B5EF4-FFF2-40B4-BE49-F238E27FC236}">
                <a16:creationId xmlns:a16="http://schemas.microsoft.com/office/drawing/2014/main" id="{6CBC64B7-2590-4E73-8EB0-E23D1D8EDE3C}"/>
              </a:ext>
            </a:extLst>
          </p:cNvPr>
          <p:cNvSpPr/>
          <p:nvPr/>
        </p:nvSpPr>
        <p:spPr>
          <a:xfrm rot="1171447" flipH="1">
            <a:off x="3541805" y="4411504"/>
            <a:ext cx="2552728" cy="2120002"/>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 name="connsiteX0" fmla="*/ 723726 w 3960146"/>
              <a:gd name="connsiteY0" fmla="*/ 1737192 h 3907357"/>
              <a:gd name="connsiteX1" fmla="*/ 1210438 w 3960146"/>
              <a:gd name="connsiteY1" fmla="*/ 4876 h 3907357"/>
              <a:gd name="connsiteX2" fmla="*/ 3944184 w 3960146"/>
              <a:gd name="connsiteY2" fmla="*/ 2160101 h 3907357"/>
              <a:gd name="connsiteX3" fmla="*/ 3051190 w 3960146"/>
              <a:gd name="connsiteY3" fmla="*/ 3901411 h 3907357"/>
              <a:gd name="connsiteX4" fmla="*/ 723726 w 3960146"/>
              <a:gd name="connsiteY4" fmla="*/ 1737192 h 390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0146" h="3907357">
                <a:moveTo>
                  <a:pt x="723726" y="1737192"/>
                </a:moveTo>
                <a:cubicBezTo>
                  <a:pt x="-918905" y="633575"/>
                  <a:pt x="673695" y="-65609"/>
                  <a:pt x="1210438" y="4876"/>
                </a:cubicBezTo>
                <a:cubicBezTo>
                  <a:pt x="1747181" y="75361"/>
                  <a:pt x="3430111" y="453986"/>
                  <a:pt x="3944184" y="2160101"/>
                </a:cubicBezTo>
                <a:cubicBezTo>
                  <a:pt x="4053126" y="3417292"/>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p:txBody>
          <a:bodyPr anchor="ctr" anchorCtr="0"/>
          <a:lstStyle/>
          <a:p>
            <a:pPr algn="ctr"/>
            <a:r>
              <a:rPr lang="en-GB" sz="3600" dirty="0">
                <a:latin typeface="+mn-lt"/>
              </a:rPr>
              <a:t>Orca (Killer Whale)</a:t>
            </a:r>
          </a:p>
        </p:txBody>
      </p:sp>
      <p:sp>
        <p:nvSpPr>
          <p:cNvPr id="5" name="Rectangle 4"/>
          <p:cNvSpPr/>
          <p:nvPr/>
        </p:nvSpPr>
        <p:spPr>
          <a:xfrm>
            <a:off x="755650" y="1633866"/>
            <a:ext cx="7632700" cy="3385542"/>
          </a:xfrm>
          <a:prstGeom prst="rect">
            <a:avLst/>
          </a:prstGeom>
        </p:spPr>
        <p:txBody>
          <a:bodyPr wrap="square" lIns="0" tIns="0" rIns="0" bIns="0">
            <a:spAutoFit/>
          </a:bodyPr>
          <a:lstStyle/>
          <a:p>
            <a:pPr>
              <a:spcAft>
                <a:spcPts val="1200"/>
              </a:spcAft>
            </a:pPr>
            <a:r>
              <a:rPr lang="en-GB" dirty="0"/>
              <a:t>Even though orca are also known as killer whales, they are the largest of the dolphin species. </a:t>
            </a:r>
          </a:p>
          <a:p>
            <a:pPr>
              <a:spcAft>
                <a:spcPts val="1200"/>
              </a:spcAft>
            </a:pPr>
            <a:r>
              <a:rPr lang="en-GB" dirty="0"/>
              <a:t>Orca have a black upper body with white underneath. They have a black, round-shaped head and a white patch behind each eye.</a:t>
            </a:r>
          </a:p>
          <a:p>
            <a:pPr>
              <a:spcAft>
                <a:spcPts val="1200"/>
              </a:spcAft>
            </a:pPr>
            <a:r>
              <a:rPr lang="en-GB" dirty="0"/>
              <a:t>Orca like to live in social pods, sometimes containing up to 25 whales. </a:t>
            </a:r>
          </a:p>
          <a:p>
            <a:pPr>
              <a:spcAft>
                <a:spcPts val="1200"/>
              </a:spcAft>
            </a:pPr>
            <a:r>
              <a:rPr lang="en-GB" dirty="0"/>
              <a:t>Orca like to feed on fish and squid but will also hunt larger marine mammals. New Zealand orca also prey on stingray and are the only orca in the world who know how to do this.</a:t>
            </a:r>
          </a:p>
          <a:p>
            <a:pPr>
              <a:spcAft>
                <a:spcPts val="1200"/>
              </a:spcAft>
            </a:pPr>
            <a:r>
              <a:rPr lang="en-GB" dirty="0"/>
              <a:t>Orca are found along all of </a:t>
            </a:r>
            <a:br>
              <a:rPr lang="en-GB" dirty="0"/>
            </a:br>
            <a:r>
              <a:rPr lang="en-GB" dirty="0"/>
              <a:t>New Zealand’s coastline.</a:t>
            </a:r>
          </a:p>
        </p:txBody>
      </p:sp>
      <p:grpSp>
        <p:nvGrpSpPr>
          <p:cNvPr id="4" name="Group 3">
            <a:extLst>
              <a:ext uri="{FF2B5EF4-FFF2-40B4-BE49-F238E27FC236}">
                <a16:creationId xmlns:a16="http://schemas.microsoft.com/office/drawing/2014/main" id="{655F4B0F-E315-4C2D-BB88-C1CCBC768223}"/>
              </a:ext>
            </a:extLst>
          </p:cNvPr>
          <p:cNvGrpSpPr/>
          <p:nvPr/>
        </p:nvGrpSpPr>
        <p:grpSpPr>
          <a:xfrm>
            <a:off x="5950623" y="5046938"/>
            <a:ext cx="3193377" cy="1202994"/>
            <a:chOff x="5950623" y="5046938"/>
            <a:chExt cx="3193377" cy="1202994"/>
          </a:xfrm>
        </p:grpSpPr>
        <p:sp>
          <p:nvSpPr>
            <p:cNvPr id="7" name="Rectangle 6">
              <a:extLst>
                <a:ext uri="{FF2B5EF4-FFF2-40B4-BE49-F238E27FC236}">
                  <a16:creationId xmlns:a16="http://schemas.microsoft.com/office/drawing/2014/main" id="{96C0078A-3455-497C-A870-DCC89A098C7C}"/>
                </a:ext>
              </a:extLst>
            </p:cNvPr>
            <p:cNvSpPr/>
            <p:nvPr/>
          </p:nvSpPr>
          <p:spPr>
            <a:xfrm>
              <a:off x="6112146" y="5046938"/>
              <a:ext cx="3031854" cy="1202994"/>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600"/>
                </a:spcAft>
              </a:pPr>
              <a:r>
                <a:rPr lang="en-GB" dirty="0"/>
                <a:t>Orca – Maki</a:t>
              </a:r>
              <a:endParaRPr lang="en-GB" b="1" dirty="0"/>
            </a:p>
            <a:p>
              <a:pPr>
                <a:spcAft>
                  <a:spcPts val="1200"/>
                </a:spcAft>
              </a:pPr>
              <a:r>
                <a:rPr lang="en-GB" dirty="0"/>
                <a:t>Coastline - Takutai</a:t>
              </a:r>
            </a:p>
          </p:txBody>
        </p:sp>
        <p:pic>
          <p:nvPicPr>
            <p:cNvPr id="8" name="Picture 7">
              <a:extLst>
                <a:ext uri="{FF2B5EF4-FFF2-40B4-BE49-F238E27FC236}">
                  <a16:creationId xmlns:a16="http://schemas.microsoft.com/office/drawing/2014/main" id="{B662D28B-059E-41CE-8C50-CAEDA72E63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5950623" y="5046938"/>
              <a:ext cx="150121" cy="1202994"/>
            </a:xfrm>
            <a:prstGeom prst="rect">
              <a:avLst/>
            </a:prstGeom>
            <a:ln w="12700">
              <a:solidFill>
                <a:srgbClr val="007AC2"/>
              </a:solidFill>
            </a:ln>
          </p:spPr>
        </p:pic>
      </p:grpSp>
      <p:pic>
        <p:nvPicPr>
          <p:cNvPr id="3" name="Picture 2">
            <a:extLst>
              <a:ext uri="{FF2B5EF4-FFF2-40B4-BE49-F238E27FC236}">
                <a16:creationId xmlns:a16="http://schemas.microsoft.com/office/drawing/2014/main" id="{CF276E20-5FBF-4F24-97F0-50DA3DEB76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097885">
            <a:off x="2372772" y="4701711"/>
            <a:ext cx="3781960" cy="2120279"/>
          </a:xfrm>
          <a:prstGeom prst="rect">
            <a:avLst/>
          </a:prstGeom>
        </p:spPr>
      </p:pic>
    </p:spTree>
    <p:extLst>
      <p:ext uri="{BB962C8B-B14F-4D97-AF65-F5344CB8AC3E}">
        <p14:creationId xmlns:p14="http://schemas.microsoft.com/office/powerpoint/2010/main" val="4920118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1000"/>
                                        <p:tgtEl>
                                          <p:spTgt spid="5">
                                            <p:txEl>
                                              <p:pRg st="4" end="4"/>
                                            </p:txEl>
                                          </p:spTgt>
                                        </p:tgtEl>
                                      </p:cBhvr>
                                    </p:animEffect>
                                    <p:anim calcmode="lin" valueType="num">
                                      <p:cBhvr>
                                        <p:cTn id="4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1+#ppt_w/2"/>
                                          </p:val>
                                        </p:tav>
                                        <p:tav tm="100000">
                                          <p:val>
                                            <p:strVal val="#ppt_x"/>
                                          </p:val>
                                        </p:tav>
                                      </p:tavLst>
                                    </p:anim>
                                    <p:anim calcmode="lin" valueType="num">
                                      <p:cBhvr additive="base">
                                        <p:cTn id="5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Orca (Killer Whale)</a:t>
            </a:r>
          </a:p>
        </p:txBody>
      </p:sp>
      <p:pic>
        <p:nvPicPr>
          <p:cNvPr id="10" name="Picture 9">
            <a:extLst>
              <a:ext uri="{FF2B5EF4-FFF2-40B4-BE49-F238E27FC236}">
                <a16:creationId xmlns:a16="http://schemas.microsoft.com/office/drawing/2014/main" id="{6F27FD6D-35F6-4919-B593-6EF665B0950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grpSp>
        <p:nvGrpSpPr>
          <p:cNvPr id="31" name="Group 30">
            <a:extLst>
              <a:ext uri="{FF2B5EF4-FFF2-40B4-BE49-F238E27FC236}">
                <a16:creationId xmlns:a16="http://schemas.microsoft.com/office/drawing/2014/main" id="{1BB4E64B-D164-4471-B44E-11D08B98F78D}"/>
              </a:ext>
            </a:extLst>
          </p:cNvPr>
          <p:cNvGrpSpPr/>
          <p:nvPr/>
        </p:nvGrpSpPr>
        <p:grpSpPr>
          <a:xfrm>
            <a:off x="631009" y="1768791"/>
            <a:ext cx="7828163" cy="4309924"/>
            <a:chOff x="631009" y="1840604"/>
            <a:chExt cx="7828163" cy="4309924"/>
          </a:xfrm>
        </p:grpSpPr>
        <p:grpSp>
          <p:nvGrpSpPr>
            <p:cNvPr id="32" name="Group 31">
              <a:extLst>
                <a:ext uri="{FF2B5EF4-FFF2-40B4-BE49-F238E27FC236}">
                  <a16:creationId xmlns:a16="http://schemas.microsoft.com/office/drawing/2014/main" id="{1E87A86D-C2A4-468D-90A6-D49A21879519}"/>
                </a:ext>
              </a:extLst>
            </p:cNvPr>
            <p:cNvGrpSpPr/>
            <p:nvPr/>
          </p:nvGrpSpPr>
          <p:grpSpPr>
            <a:xfrm>
              <a:off x="8209888" y="5229878"/>
              <a:ext cx="249284" cy="920650"/>
              <a:chOff x="631007" y="5367798"/>
              <a:chExt cx="249284" cy="920650"/>
            </a:xfrm>
          </p:grpSpPr>
          <p:sp>
            <p:nvSpPr>
              <p:cNvPr id="37" name="Oval 36">
                <a:extLst>
                  <a:ext uri="{FF2B5EF4-FFF2-40B4-BE49-F238E27FC236}">
                    <a16:creationId xmlns:a16="http://schemas.microsoft.com/office/drawing/2014/main" id="{8883383C-EDE8-493C-8D6E-B9090AFE4F1B}"/>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137AFB1A-AFC8-4629-B30A-5B1E10638B45}"/>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7C62E392-E60E-4B60-91D0-B4B1D2F5440C}"/>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3E051D65-1B0D-4EEE-981C-3C6ACDDF56FD}"/>
                </a:ext>
              </a:extLst>
            </p:cNvPr>
            <p:cNvGrpSpPr/>
            <p:nvPr/>
          </p:nvGrpSpPr>
          <p:grpSpPr>
            <a:xfrm rot="10800000">
              <a:off x="631009" y="1840604"/>
              <a:ext cx="249284" cy="920650"/>
              <a:chOff x="631007" y="5367798"/>
              <a:chExt cx="249284" cy="920650"/>
            </a:xfrm>
          </p:grpSpPr>
          <p:sp>
            <p:nvSpPr>
              <p:cNvPr id="34" name="Oval 33">
                <a:extLst>
                  <a:ext uri="{FF2B5EF4-FFF2-40B4-BE49-F238E27FC236}">
                    <a16:creationId xmlns:a16="http://schemas.microsoft.com/office/drawing/2014/main" id="{358A1FE9-7F8D-4EC0-B9FA-F1737F1A89F7}"/>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ED824EEE-4BF4-41FF-A905-A56BD6314CAB}"/>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D8B6628A-3BE3-4644-A677-FEED33AEF7EE}"/>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14517700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Orca (Killer Whale)</a:t>
            </a:r>
          </a:p>
        </p:txBody>
      </p:sp>
      <p:pic>
        <p:nvPicPr>
          <p:cNvPr id="7" name="Picture 6">
            <a:extLst>
              <a:ext uri="{FF2B5EF4-FFF2-40B4-BE49-F238E27FC236}">
                <a16:creationId xmlns:a16="http://schemas.microsoft.com/office/drawing/2014/main" id="{38273792-DB52-4509-A81C-BDC711C523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10822" y="1573967"/>
            <a:ext cx="3312826" cy="4768172"/>
          </a:xfrm>
          <a:prstGeom prst="rect">
            <a:avLst/>
          </a:prstGeom>
        </p:spPr>
      </p:pic>
      <p:pic>
        <p:nvPicPr>
          <p:cNvPr id="3" name="Picture 2">
            <a:extLst>
              <a:ext uri="{FF2B5EF4-FFF2-40B4-BE49-F238E27FC236}">
                <a16:creationId xmlns:a16="http://schemas.microsoft.com/office/drawing/2014/main" id="{322CDB9C-81EB-4B64-A5B1-DC9EE8CAEA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50221">
            <a:off x="5612182" y="1981359"/>
            <a:ext cx="588936" cy="330175"/>
          </a:xfrm>
          <a:prstGeom prst="rect">
            <a:avLst/>
          </a:prstGeom>
        </p:spPr>
      </p:pic>
      <p:pic>
        <p:nvPicPr>
          <p:cNvPr id="8" name="Picture 7">
            <a:extLst>
              <a:ext uri="{FF2B5EF4-FFF2-40B4-BE49-F238E27FC236}">
                <a16:creationId xmlns:a16="http://schemas.microsoft.com/office/drawing/2014/main" id="{F83A688C-E642-42F3-A9FC-62DD9DD0C0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50221">
            <a:off x="6433592" y="3054040"/>
            <a:ext cx="588936" cy="330175"/>
          </a:xfrm>
          <a:prstGeom prst="rect">
            <a:avLst/>
          </a:prstGeom>
        </p:spPr>
      </p:pic>
      <p:pic>
        <p:nvPicPr>
          <p:cNvPr id="9" name="Picture 8">
            <a:extLst>
              <a:ext uri="{FF2B5EF4-FFF2-40B4-BE49-F238E27FC236}">
                <a16:creationId xmlns:a16="http://schemas.microsoft.com/office/drawing/2014/main" id="{E4A80C9D-671B-4288-A3FB-6ADA9EDA05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50221">
            <a:off x="5612180" y="4336594"/>
            <a:ext cx="588936" cy="330175"/>
          </a:xfrm>
          <a:prstGeom prst="rect">
            <a:avLst/>
          </a:prstGeom>
        </p:spPr>
      </p:pic>
      <p:pic>
        <p:nvPicPr>
          <p:cNvPr id="10" name="Picture 9">
            <a:extLst>
              <a:ext uri="{FF2B5EF4-FFF2-40B4-BE49-F238E27FC236}">
                <a16:creationId xmlns:a16="http://schemas.microsoft.com/office/drawing/2014/main" id="{6BB58FAD-304A-44A0-8741-55645B5F7B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50221">
            <a:off x="4532553" y="5544240"/>
            <a:ext cx="588936" cy="330175"/>
          </a:xfrm>
          <a:prstGeom prst="rect">
            <a:avLst/>
          </a:prstGeom>
        </p:spPr>
      </p:pic>
      <p:pic>
        <p:nvPicPr>
          <p:cNvPr id="11" name="Picture 10">
            <a:extLst>
              <a:ext uri="{FF2B5EF4-FFF2-40B4-BE49-F238E27FC236}">
                <a16:creationId xmlns:a16="http://schemas.microsoft.com/office/drawing/2014/main" id="{8A178DD2-74EA-49C1-8453-C885CABEC2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50221">
            <a:off x="2111942" y="5715944"/>
            <a:ext cx="588936" cy="330175"/>
          </a:xfrm>
          <a:prstGeom prst="rect">
            <a:avLst/>
          </a:prstGeom>
        </p:spPr>
      </p:pic>
      <p:pic>
        <p:nvPicPr>
          <p:cNvPr id="12" name="Picture 11">
            <a:extLst>
              <a:ext uri="{FF2B5EF4-FFF2-40B4-BE49-F238E27FC236}">
                <a16:creationId xmlns:a16="http://schemas.microsoft.com/office/drawing/2014/main" id="{904076B5-50E4-471D-8B66-032D711904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50221">
            <a:off x="3072835" y="4126721"/>
            <a:ext cx="588936" cy="330175"/>
          </a:xfrm>
          <a:prstGeom prst="rect">
            <a:avLst/>
          </a:prstGeom>
        </p:spPr>
      </p:pic>
      <p:pic>
        <p:nvPicPr>
          <p:cNvPr id="13" name="Picture 12">
            <a:extLst>
              <a:ext uri="{FF2B5EF4-FFF2-40B4-BE49-F238E27FC236}">
                <a16:creationId xmlns:a16="http://schemas.microsoft.com/office/drawing/2014/main" id="{A9D23B8C-9BA3-441E-B701-70A49D9096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50221">
            <a:off x="3898554" y="2236501"/>
            <a:ext cx="588936" cy="330175"/>
          </a:xfrm>
          <a:prstGeom prst="rect">
            <a:avLst/>
          </a:prstGeom>
        </p:spPr>
      </p:pic>
    </p:spTree>
    <p:extLst>
      <p:ext uri="{BB962C8B-B14F-4D97-AF65-F5344CB8AC3E}">
        <p14:creationId xmlns:p14="http://schemas.microsoft.com/office/powerpoint/2010/main" val="168534860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up)">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ppt_h*1.125000"/>
                                          </p:val>
                                        </p:tav>
                                        <p:tav tm="100000">
                                          <p:val>
                                            <p:strVal val="#ppt_y"/>
                                          </p:val>
                                        </p:tav>
                                      </p:tavLst>
                                    </p:anim>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p:tgtEl>
                                          <p:spTgt spid="3"/>
                                        </p:tgtEl>
                                        <p:attrNameLst>
                                          <p:attrName>ppt_y</p:attrName>
                                        </p:attrNameLst>
                                      </p:cBhvr>
                                      <p:tavLst>
                                        <p:tav tm="0">
                                          <p:val>
                                            <p:strVal val="#ppt_y+#ppt_h*1.125000"/>
                                          </p:val>
                                        </p:tav>
                                        <p:tav tm="100000">
                                          <p:val>
                                            <p:strVal val="#ppt_y"/>
                                          </p:val>
                                        </p:tav>
                                      </p:tavLst>
                                    </p:anim>
                                    <p:animEffect transition="in" filter="wipe(up)">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p:tgtEl>
                                          <p:spTgt spid="8"/>
                                        </p:tgtEl>
                                        <p:attrNameLst>
                                          <p:attrName>ppt_y</p:attrName>
                                        </p:attrNameLst>
                                      </p:cBhvr>
                                      <p:tavLst>
                                        <p:tav tm="0">
                                          <p:val>
                                            <p:strVal val="#ppt_y+#ppt_h*1.125000"/>
                                          </p:val>
                                        </p:tav>
                                        <p:tav tm="100000">
                                          <p:val>
                                            <p:strVal val="#ppt_y"/>
                                          </p:val>
                                        </p:tav>
                                      </p:tavLst>
                                    </p:anim>
                                    <p:animEffect transition="in" filter="wipe(up)">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p:tgtEl>
                                          <p:spTgt spid="9"/>
                                        </p:tgtEl>
                                        <p:attrNameLst>
                                          <p:attrName>ppt_y</p:attrName>
                                        </p:attrNameLst>
                                      </p:cBhvr>
                                      <p:tavLst>
                                        <p:tav tm="0">
                                          <p:val>
                                            <p:strVal val="#ppt_y+#ppt_h*1.125000"/>
                                          </p:val>
                                        </p:tav>
                                        <p:tav tm="100000">
                                          <p:val>
                                            <p:strVal val="#ppt_y"/>
                                          </p:val>
                                        </p:tav>
                                      </p:tavLst>
                                    </p:anim>
                                    <p:animEffect transition="in" filter="wipe(up)">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p:tgtEl>
                                          <p:spTgt spid="10"/>
                                        </p:tgtEl>
                                        <p:attrNameLst>
                                          <p:attrName>ppt_y</p:attrName>
                                        </p:attrNameLst>
                                      </p:cBhvr>
                                      <p:tavLst>
                                        <p:tav tm="0">
                                          <p:val>
                                            <p:strVal val="#ppt_y+#ppt_h*1.125000"/>
                                          </p:val>
                                        </p:tav>
                                        <p:tav tm="100000">
                                          <p:val>
                                            <p:strVal val="#ppt_y"/>
                                          </p:val>
                                        </p:tav>
                                      </p:tavLst>
                                    </p:anim>
                                    <p:animEffect transition="in" filter="wipe(up)">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Sperm Whale</a:t>
            </a:r>
          </a:p>
        </p:txBody>
      </p:sp>
      <p:sp>
        <p:nvSpPr>
          <p:cNvPr id="7" name="Oval 5">
            <a:extLst>
              <a:ext uri="{FF2B5EF4-FFF2-40B4-BE49-F238E27FC236}">
                <a16:creationId xmlns:a16="http://schemas.microsoft.com/office/drawing/2014/main" id="{257E6E3F-7E11-4B9D-B854-B40DC82E682E}"/>
              </a:ext>
            </a:extLst>
          </p:cNvPr>
          <p:cNvSpPr/>
          <p:nvPr/>
        </p:nvSpPr>
        <p:spPr>
          <a:xfrm rot="17910618" flipH="1" flipV="1">
            <a:off x="5276880" y="3105263"/>
            <a:ext cx="4042191" cy="3369329"/>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84" h="3905925">
                <a:moveTo>
                  <a:pt x="723726" y="1737192"/>
                </a:moveTo>
                <a:cubicBezTo>
                  <a:pt x="-918905" y="633575"/>
                  <a:pt x="673695" y="-65609"/>
                  <a:pt x="1210438" y="4876"/>
                </a:cubicBezTo>
                <a:cubicBezTo>
                  <a:pt x="1747181" y="75361"/>
                  <a:pt x="3430111" y="453986"/>
                  <a:pt x="3944184" y="2160101"/>
                </a:cubicBezTo>
                <a:cubicBezTo>
                  <a:pt x="3944184" y="3208967"/>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1E3D2508-EDAA-4FB9-AA59-AE8FCFB7C8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1091633">
            <a:off x="4171738" y="3697541"/>
            <a:ext cx="5893331" cy="2422887"/>
          </a:xfrm>
          <a:prstGeom prst="rect">
            <a:avLst/>
          </a:prstGeom>
        </p:spPr>
      </p:pic>
      <p:sp>
        <p:nvSpPr>
          <p:cNvPr id="5" name="Rectangle 4"/>
          <p:cNvSpPr/>
          <p:nvPr/>
        </p:nvSpPr>
        <p:spPr>
          <a:xfrm>
            <a:off x="755650" y="1742721"/>
            <a:ext cx="7632700" cy="3108543"/>
          </a:xfrm>
          <a:prstGeom prst="rect">
            <a:avLst/>
          </a:prstGeom>
        </p:spPr>
        <p:txBody>
          <a:bodyPr wrap="square" lIns="0" tIns="0" rIns="0" bIns="0">
            <a:spAutoFit/>
          </a:bodyPr>
          <a:lstStyle/>
          <a:p>
            <a:pPr>
              <a:spcAft>
                <a:spcPts val="1200"/>
              </a:spcAft>
            </a:pPr>
            <a:r>
              <a:rPr lang="en-GB" dirty="0"/>
              <a:t>Sperm whales are a dark grey colour. Their large head is a blunt round shape and takes up one-third of their body length. The skin on the other two-thirds of the body is wrinkly.</a:t>
            </a:r>
          </a:p>
          <a:p>
            <a:pPr>
              <a:spcAft>
                <a:spcPts val="1200"/>
              </a:spcAft>
            </a:pPr>
            <a:r>
              <a:rPr lang="en-GB" dirty="0"/>
              <a:t>Sperm whales can be as long as 18m.</a:t>
            </a:r>
          </a:p>
          <a:p>
            <a:pPr>
              <a:spcAft>
                <a:spcPts val="1200"/>
              </a:spcAft>
            </a:pPr>
            <a:r>
              <a:rPr lang="en-GB" dirty="0"/>
              <a:t>Sperm whales like living in deep water. The males come closer to shore than the females and calves do.</a:t>
            </a:r>
          </a:p>
          <a:p>
            <a:pPr>
              <a:spcAft>
                <a:spcPts val="1200"/>
              </a:spcAft>
            </a:pPr>
            <a:r>
              <a:rPr lang="en-GB" dirty="0"/>
              <a:t>They have teeth rather than baleen and feed mainly on squid.</a:t>
            </a:r>
          </a:p>
          <a:p>
            <a:pPr>
              <a:spcAft>
                <a:spcPts val="1200"/>
              </a:spcAft>
            </a:pPr>
            <a:r>
              <a:rPr lang="en-GB" dirty="0"/>
              <a:t>Sperm whales are found in the submarine </a:t>
            </a:r>
            <a:br>
              <a:rPr lang="en-GB" dirty="0"/>
            </a:br>
            <a:r>
              <a:rPr lang="en-GB" dirty="0"/>
              <a:t>canyon near Kaikōura.</a:t>
            </a:r>
          </a:p>
        </p:txBody>
      </p:sp>
    </p:spTree>
    <p:extLst>
      <p:ext uri="{BB962C8B-B14F-4D97-AF65-F5344CB8AC3E}">
        <p14:creationId xmlns:p14="http://schemas.microsoft.com/office/powerpoint/2010/main" val="410341846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1000"/>
                                        <p:tgtEl>
                                          <p:spTgt spid="5">
                                            <p:txEl>
                                              <p:pRg st="4" end="4"/>
                                            </p:txEl>
                                          </p:spTgt>
                                        </p:tgtEl>
                                      </p:cBhvr>
                                    </p:animEffect>
                                    <p:anim calcmode="lin" valueType="num">
                                      <p:cBhvr>
                                        <p:cTn id="4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Sperm Whale</a:t>
            </a:r>
          </a:p>
        </p:txBody>
      </p:sp>
      <p:pic>
        <p:nvPicPr>
          <p:cNvPr id="6" name="Picture 5">
            <a:extLst>
              <a:ext uri="{FF2B5EF4-FFF2-40B4-BE49-F238E27FC236}">
                <a16:creationId xmlns:a16="http://schemas.microsoft.com/office/drawing/2014/main" id="{4CAD9393-EA1D-45E0-B160-116D0F4CEB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grpSp>
        <p:nvGrpSpPr>
          <p:cNvPr id="28" name="Group 27">
            <a:extLst>
              <a:ext uri="{FF2B5EF4-FFF2-40B4-BE49-F238E27FC236}">
                <a16:creationId xmlns:a16="http://schemas.microsoft.com/office/drawing/2014/main" id="{990A354A-F1E0-4FC8-A358-101D700D7E9F}"/>
              </a:ext>
            </a:extLst>
          </p:cNvPr>
          <p:cNvGrpSpPr/>
          <p:nvPr/>
        </p:nvGrpSpPr>
        <p:grpSpPr>
          <a:xfrm>
            <a:off x="631009" y="1768791"/>
            <a:ext cx="7828163" cy="4309924"/>
            <a:chOff x="631009" y="1840604"/>
            <a:chExt cx="7828163" cy="4309924"/>
          </a:xfrm>
        </p:grpSpPr>
        <p:grpSp>
          <p:nvGrpSpPr>
            <p:cNvPr id="29" name="Group 28">
              <a:extLst>
                <a:ext uri="{FF2B5EF4-FFF2-40B4-BE49-F238E27FC236}">
                  <a16:creationId xmlns:a16="http://schemas.microsoft.com/office/drawing/2014/main" id="{03E18E6B-58E0-41B9-82D9-1C3C04D064D2}"/>
                </a:ext>
              </a:extLst>
            </p:cNvPr>
            <p:cNvGrpSpPr/>
            <p:nvPr/>
          </p:nvGrpSpPr>
          <p:grpSpPr>
            <a:xfrm>
              <a:off x="8209888" y="5229878"/>
              <a:ext cx="249284" cy="920650"/>
              <a:chOff x="631007" y="5367798"/>
              <a:chExt cx="249284" cy="920650"/>
            </a:xfrm>
          </p:grpSpPr>
          <p:sp>
            <p:nvSpPr>
              <p:cNvPr id="34" name="Oval 33">
                <a:extLst>
                  <a:ext uri="{FF2B5EF4-FFF2-40B4-BE49-F238E27FC236}">
                    <a16:creationId xmlns:a16="http://schemas.microsoft.com/office/drawing/2014/main" id="{B3CEDF42-7366-4079-BA28-B5B2B35B6ED0}"/>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E4327B7-CCD0-4441-92F1-6864A708EC95}"/>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8735496-3113-4D29-9B5B-4806F87DB3EE}"/>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591DC0FA-0E16-471A-859A-9E61B99F278F}"/>
                </a:ext>
              </a:extLst>
            </p:cNvPr>
            <p:cNvGrpSpPr/>
            <p:nvPr/>
          </p:nvGrpSpPr>
          <p:grpSpPr>
            <a:xfrm rot="10800000">
              <a:off x="631009" y="1840604"/>
              <a:ext cx="249284" cy="920650"/>
              <a:chOff x="631007" y="5367798"/>
              <a:chExt cx="249284" cy="920650"/>
            </a:xfrm>
          </p:grpSpPr>
          <p:sp>
            <p:nvSpPr>
              <p:cNvPr id="31" name="Oval 30">
                <a:extLst>
                  <a:ext uri="{FF2B5EF4-FFF2-40B4-BE49-F238E27FC236}">
                    <a16:creationId xmlns:a16="http://schemas.microsoft.com/office/drawing/2014/main" id="{49E186B7-C06D-408F-9EBB-502021945106}"/>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B820B44-79F9-4217-A804-BC889E049DA5}"/>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C08489DD-70DB-4602-99F1-D59C9C7ACCE0}"/>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93973882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E229FE-2614-4015-A7E7-B402E79292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36834" y="1709185"/>
            <a:ext cx="3626716" cy="4335905"/>
          </a:xfrm>
          <a:prstGeom prst="rect">
            <a:avLst/>
          </a:prstGeom>
        </p:spPr>
      </p:pic>
      <p:sp>
        <p:nvSpPr>
          <p:cNvPr id="21" name="Title 20"/>
          <p:cNvSpPr>
            <a:spLocks noGrp="1"/>
          </p:cNvSpPr>
          <p:nvPr>
            <p:ph type="title"/>
          </p:nvPr>
        </p:nvSpPr>
        <p:spPr/>
        <p:txBody>
          <a:bodyPr anchor="ctr" anchorCtr="0"/>
          <a:lstStyle/>
          <a:p>
            <a:pPr algn="ctr"/>
            <a:r>
              <a:rPr lang="en-GB" sz="3600" dirty="0">
                <a:latin typeface="+mn-lt"/>
              </a:rPr>
              <a:t>Sperm Whale</a:t>
            </a:r>
          </a:p>
        </p:txBody>
      </p:sp>
      <p:pic>
        <p:nvPicPr>
          <p:cNvPr id="3" name="Picture 2">
            <a:extLst>
              <a:ext uri="{FF2B5EF4-FFF2-40B4-BE49-F238E27FC236}">
                <a16:creationId xmlns:a16="http://schemas.microsoft.com/office/drawing/2014/main" id="{E40A8F9F-3146-46E9-814F-7B302F6A4A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52006" y="2940293"/>
            <a:ext cx="898351" cy="369333"/>
          </a:xfrm>
          <a:prstGeom prst="rect">
            <a:avLst/>
          </a:prstGeom>
        </p:spPr>
      </p:pic>
      <p:sp>
        <p:nvSpPr>
          <p:cNvPr id="8" name="TextBox 7">
            <a:extLst>
              <a:ext uri="{FF2B5EF4-FFF2-40B4-BE49-F238E27FC236}">
                <a16:creationId xmlns:a16="http://schemas.microsoft.com/office/drawing/2014/main" id="{66555FE2-22AA-4EE0-8F9C-B809876CBC45}"/>
              </a:ext>
            </a:extLst>
          </p:cNvPr>
          <p:cNvSpPr txBox="1"/>
          <p:nvPr/>
        </p:nvSpPr>
        <p:spPr>
          <a:xfrm>
            <a:off x="5599891" y="3385134"/>
            <a:ext cx="1138922" cy="369332"/>
          </a:xfrm>
          <a:prstGeom prst="rect">
            <a:avLst/>
          </a:prstGeom>
          <a:noFill/>
        </p:spPr>
        <p:txBody>
          <a:bodyPr wrap="square">
            <a:spAutoFit/>
          </a:bodyPr>
          <a:lstStyle/>
          <a:p>
            <a:pPr algn="ctr"/>
            <a:r>
              <a:rPr lang="en-GB" b="1" dirty="0">
                <a:solidFill>
                  <a:srgbClr val="007AC2"/>
                </a:solidFill>
              </a:rPr>
              <a:t>Kaikōura</a:t>
            </a:r>
          </a:p>
        </p:txBody>
      </p:sp>
      <p:grpSp>
        <p:nvGrpSpPr>
          <p:cNvPr id="6" name="Group 5">
            <a:extLst>
              <a:ext uri="{FF2B5EF4-FFF2-40B4-BE49-F238E27FC236}">
                <a16:creationId xmlns:a16="http://schemas.microsoft.com/office/drawing/2014/main" id="{6E4A578A-6CBE-4F7C-B355-211D93DC6695}"/>
              </a:ext>
            </a:extLst>
          </p:cNvPr>
          <p:cNvGrpSpPr/>
          <p:nvPr/>
        </p:nvGrpSpPr>
        <p:grpSpPr>
          <a:xfrm>
            <a:off x="6217678" y="5309169"/>
            <a:ext cx="2926323" cy="849052"/>
            <a:chOff x="6217678" y="5309169"/>
            <a:chExt cx="2926323" cy="849052"/>
          </a:xfrm>
        </p:grpSpPr>
        <p:sp>
          <p:nvSpPr>
            <p:cNvPr id="9" name="Rectangle 8">
              <a:extLst>
                <a:ext uri="{FF2B5EF4-FFF2-40B4-BE49-F238E27FC236}">
                  <a16:creationId xmlns:a16="http://schemas.microsoft.com/office/drawing/2014/main" id="{41BE2638-1B96-478A-BA8D-353A9299F54A}"/>
                </a:ext>
              </a:extLst>
            </p:cNvPr>
            <p:cNvSpPr/>
            <p:nvPr/>
          </p:nvSpPr>
          <p:spPr>
            <a:xfrm>
              <a:off x="6374675" y="5309170"/>
              <a:ext cx="2769326"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South Island</a:t>
              </a:r>
            </a:p>
            <a:p>
              <a:pPr>
                <a:spcAft>
                  <a:spcPts val="600"/>
                </a:spcAft>
              </a:pPr>
              <a:r>
                <a:rPr lang="en-GB" dirty="0"/>
                <a:t>Te Waipounamu</a:t>
              </a:r>
            </a:p>
          </p:txBody>
        </p:sp>
        <p:pic>
          <p:nvPicPr>
            <p:cNvPr id="11" name="Picture 10">
              <a:extLst>
                <a:ext uri="{FF2B5EF4-FFF2-40B4-BE49-F238E27FC236}">
                  <a16:creationId xmlns:a16="http://schemas.microsoft.com/office/drawing/2014/main" id="{6E858A84-2423-4F82-8769-D970DBA3AA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217678" y="5309169"/>
              <a:ext cx="150121" cy="849051"/>
            </a:xfrm>
            <a:prstGeom prst="rect">
              <a:avLst/>
            </a:prstGeom>
            <a:ln w="12700">
              <a:solidFill>
                <a:srgbClr val="007AC2"/>
              </a:solidFill>
            </a:ln>
          </p:spPr>
        </p:pic>
      </p:grpSp>
      <p:pic>
        <p:nvPicPr>
          <p:cNvPr id="10" name="Picture 9">
            <a:extLst>
              <a:ext uri="{FF2B5EF4-FFF2-40B4-BE49-F238E27FC236}">
                <a16:creationId xmlns:a16="http://schemas.microsoft.com/office/drawing/2014/main" id="{F58BC7CA-4C51-4AD3-9038-1A2B5C9CDA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4005"/>
          <a:stretch/>
        </p:blipFill>
        <p:spPr>
          <a:xfrm>
            <a:off x="8245160" y="5122621"/>
            <a:ext cx="898839" cy="1222146"/>
          </a:xfrm>
          <a:prstGeom prst="rect">
            <a:avLst/>
          </a:prstGeom>
        </p:spPr>
      </p:pic>
    </p:spTree>
    <p:extLst>
      <p:ext uri="{BB962C8B-B14F-4D97-AF65-F5344CB8AC3E}">
        <p14:creationId xmlns:p14="http://schemas.microsoft.com/office/powerpoint/2010/main" val="356362132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p:tgtEl>
                                          <p:spTgt spid="3"/>
                                        </p:tgtEl>
                                        <p:attrNameLst>
                                          <p:attrName>ppt_y</p:attrName>
                                        </p:attrNameLst>
                                      </p:cBhvr>
                                      <p:tavLst>
                                        <p:tav tm="0">
                                          <p:val>
                                            <p:strVal val="#ppt_y+#ppt_h*1.125000"/>
                                          </p:val>
                                        </p:tav>
                                        <p:tav tm="100000">
                                          <p:val>
                                            <p:strVal val="#ppt_y"/>
                                          </p:val>
                                        </p:tav>
                                      </p:tavLst>
                                    </p:anim>
                                    <p:animEffect transition="in" filter="wipe(up)">
                                      <p:cBhvr>
                                        <p:cTn id="23" dur="500"/>
                                        <p:tgtEl>
                                          <p:spTgt spid="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Humpback Whale</a:t>
            </a:r>
          </a:p>
        </p:txBody>
      </p:sp>
      <p:sp>
        <p:nvSpPr>
          <p:cNvPr id="5" name="Rectangle 4"/>
          <p:cNvSpPr/>
          <p:nvPr/>
        </p:nvSpPr>
        <p:spPr>
          <a:xfrm>
            <a:off x="755650" y="1612095"/>
            <a:ext cx="7632700" cy="4339650"/>
          </a:xfrm>
          <a:prstGeom prst="rect">
            <a:avLst/>
          </a:prstGeom>
        </p:spPr>
        <p:txBody>
          <a:bodyPr wrap="square" lIns="0" tIns="0" rIns="0" bIns="0">
            <a:spAutoFit/>
          </a:bodyPr>
          <a:lstStyle/>
          <a:p>
            <a:pPr>
              <a:spcAft>
                <a:spcPts val="1200"/>
              </a:spcAft>
            </a:pPr>
            <a:r>
              <a:rPr lang="en-GB" dirty="0"/>
              <a:t>Humpbacks are most identifiable by their large pectoral fins. They generally have a black body with white underneath. Humpback whales have large tail flukes that have a unique black and white pattern.</a:t>
            </a:r>
          </a:p>
          <a:p>
            <a:pPr>
              <a:spcAft>
                <a:spcPts val="1200"/>
              </a:spcAft>
            </a:pPr>
            <a:r>
              <a:rPr lang="en-GB" dirty="0"/>
              <a:t>They have a small dorsal fin and tend to have </a:t>
            </a:r>
            <a:br>
              <a:rPr lang="en-GB" dirty="0"/>
            </a:br>
            <a:r>
              <a:rPr lang="en-GB" dirty="0"/>
              <a:t>knobbly growths around their head. They are </a:t>
            </a:r>
            <a:br>
              <a:rPr lang="en-GB" dirty="0"/>
            </a:br>
            <a:r>
              <a:rPr lang="en-GB" dirty="0"/>
              <a:t>most easily identifiable because of their pectoral                                       fins, which can grow up to 3m long.</a:t>
            </a:r>
          </a:p>
          <a:p>
            <a:pPr>
              <a:spcAft>
                <a:spcPts val="1200"/>
              </a:spcAft>
            </a:pPr>
            <a:r>
              <a:rPr lang="en-GB" dirty="0"/>
              <a:t>A humpback whale’s diet consists of krill and </a:t>
            </a:r>
            <a:br>
              <a:rPr lang="en-GB" dirty="0"/>
            </a:br>
            <a:r>
              <a:rPr lang="en-GB" dirty="0"/>
              <a:t>small fish, such as herring.</a:t>
            </a:r>
          </a:p>
          <a:p>
            <a:pPr>
              <a:spcAft>
                <a:spcPts val="1200"/>
              </a:spcAft>
            </a:pPr>
            <a:r>
              <a:rPr lang="en-GB" dirty="0"/>
              <a:t>Humpback whales </a:t>
            </a:r>
            <a:r>
              <a:rPr lang="en-GB" b="1" dirty="0">
                <a:solidFill>
                  <a:srgbClr val="00A8E7"/>
                </a:solidFill>
              </a:rPr>
              <a:t>migrate</a:t>
            </a:r>
            <a:r>
              <a:rPr lang="en-GB" dirty="0"/>
              <a:t> past New Zealand. They mainly travel along the South Island's east coast and </a:t>
            </a:r>
            <a:br>
              <a:rPr lang="en-GB" dirty="0"/>
            </a:br>
            <a:r>
              <a:rPr lang="en-GB" dirty="0"/>
              <a:t>through the Cook Strait in the winter. </a:t>
            </a:r>
            <a:br>
              <a:rPr lang="en-GB" dirty="0"/>
            </a:br>
            <a:r>
              <a:rPr lang="en-GB" dirty="0"/>
              <a:t>During spring, they travel along </a:t>
            </a:r>
            <a:br>
              <a:rPr lang="en-GB" dirty="0"/>
            </a:br>
            <a:r>
              <a:rPr lang="en-GB" dirty="0"/>
              <a:t>the west coast.</a:t>
            </a:r>
          </a:p>
        </p:txBody>
      </p:sp>
      <p:grpSp>
        <p:nvGrpSpPr>
          <p:cNvPr id="15" name="Group 14">
            <a:extLst>
              <a:ext uri="{FF2B5EF4-FFF2-40B4-BE49-F238E27FC236}">
                <a16:creationId xmlns:a16="http://schemas.microsoft.com/office/drawing/2014/main" id="{87BD4623-1E19-42F9-A575-55C89ED51E73}"/>
              </a:ext>
            </a:extLst>
          </p:cNvPr>
          <p:cNvGrpSpPr/>
          <p:nvPr/>
        </p:nvGrpSpPr>
        <p:grpSpPr>
          <a:xfrm>
            <a:off x="4814300" y="4951870"/>
            <a:ext cx="4329700" cy="1556937"/>
            <a:chOff x="4814300" y="4652070"/>
            <a:chExt cx="4329700" cy="1556937"/>
          </a:xfrm>
        </p:grpSpPr>
        <p:sp>
          <p:nvSpPr>
            <p:cNvPr id="8" name="Rectangle 7">
              <a:extLst>
                <a:ext uri="{FF2B5EF4-FFF2-40B4-BE49-F238E27FC236}">
                  <a16:creationId xmlns:a16="http://schemas.microsoft.com/office/drawing/2014/main" id="{83B686EC-DD7D-4D71-AFD4-8E0FED943A88}"/>
                </a:ext>
              </a:extLst>
            </p:cNvPr>
            <p:cNvSpPr/>
            <p:nvPr/>
          </p:nvSpPr>
          <p:spPr>
            <a:xfrm>
              <a:off x="4975822" y="4652070"/>
              <a:ext cx="4168178" cy="1556937"/>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600"/>
                </a:spcAft>
              </a:pPr>
              <a:r>
                <a:rPr lang="en-GB" dirty="0"/>
                <a:t>Humpback Whale - Parāoa</a:t>
              </a:r>
            </a:p>
            <a:p>
              <a:pPr>
                <a:spcAft>
                  <a:spcPts val="600"/>
                </a:spcAft>
              </a:pPr>
              <a:r>
                <a:rPr lang="en-GB" dirty="0"/>
                <a:t>South Island - Te Waipounamu</a:t>
              </a:r>
            </a:p>
            <a:p>
              <a:pPr>
                <a:spcAft>
                  <a:spcPts val="600"/>
                </a:spcAft>
              </a:pPr>
              <a:r>
                <a:rPr lang="en-GB" dirty="0"/>
                <a:t>Cook Strait - Raukawa Moana</a:t>
              </a:r>
            </a:p>
          </p:txBody>
        </p:sp>
        <p:pic>
          <p:nvPicPr>
            <p:cNvPr id="9" name="Picture 8">
              <a:extLst>
                <a:ext uri="{FF2B5EF4-FFF2-40B4-BE49-F238E27FC236}">
                  <a16:creationId xmlns:a16="http://schemas.microsoft.com/office/drawing/2014/main" id="{0A060AC2-6B4B-4C59-AA6D-0419A36BC0F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4814300" y="4652070"/>
              <a:ext cx="150121" cy="1556937"/>
            </a:xfrm>
            <a:prstGeom prst="rect">
              <a:avLst/>
            </a:prstGeom>
            <a:ln w="12700">
              <a:solidFill>
                <a:srgbClr val="007AC2"/>
              </a:solidFill>
            </a:ln>
          </p:spPr>
        </p:pic>
      </p:grpSp>
      <p:sp>
        <p:nvSpPr>
          <p:cNvPr id="10" name="Oval 5">
            <a:extLst>
              <a:ext uri="{FF2B5EF4-FFF2-40B4-BE49-F238E27FC236}">
                <a16:creationId xmlns:a16="http://schemas.microsoft.com/office/drawing/2014/main" id="{A69DEFB8-7AE6-489E-86D4-1596EBEAA7D7}"/>
              </a:ext>
            </a:extLst>
          </p:cNvPr>
          <p:cNvSpPr/>
          <p:nvPr/>
        </p:nvSpPr>
        <p:spPr>
          <a:xfrm rot="17933436" flipH="1" flipV="1">
            <a:off x="2426600" y="5120492"/>
            <a:ext cx="1706436" cy="2282425"/>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84" h="3905925">
                <a:moveTo>
                  <a:pt x="723726" y="1737192"/>
                </a:moveTo>
                <a:cubicBezTo>
                  <a:pt x="-918905" y="633575"/>
                  <a:pt x="673695" y="-65609"/>
                  <a:pt x="1210438" y="4876"/>
                </a:cubicBezTo>
                <a:cubicBezTo>
                  <a:pt x="1747181" y="75361"/>
                  <a:pt x="3430111" y="453986"/>
                  <a:pt x="3944184" y="2160101"/>
                </a:cubicBezTo>
                <a:cubicBezTo>
                  <a:pt x="3944184" y="3208967"/>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CEDCBC97-86F0-4CFB-944E-C0263E308F32}"/>
              </a:ext>
            </a:extLst>
          </p:cNvPr>
          <p:cNvGrpSpPr/>
          <p:nvPr/>
        </p:nvGrpSpPr>
        <p:grpSpPr>
          <a:xfrm>
            <a:off x="5975348" y="2687554"/>
            <a:ext cx="2861884" cy="1574338"/>
            <a:chOff x="4552562" y="2911879"/>
            <a:chExt cx="3285369" cy="1574338"/>
          </a:xfrm>
        </p:grpSpPr>
        <p:sp>
          <p:nvSpPr>
            <p:cNvPr id="12" name="Rectangle 11">
              <a:extLst>
                <a:ext uri="{FF2B5EF4-FFF2-40B4-BE49-F238E27FC236}">
                  <a16:creationId xmlns:a16="http://schemas.microsoft.com/office/drawing/2014/main" id="{08B4EDAB-AF14-4B23-BC87-EF262714D7D2}"/>
                </a:ext>
              </a:extLst>
            </p:cNvPr>
            <p:cNvSpPr/>
            <p:nvPr/>
          </p:nvSpPr>
          <p:spPr>
            <a:xfrm>
              <a:off x="4552562" y="3437111"/>
              <a:ext cx="3285369" cy="1049106"/>
            </a:xfrm>
            <a:prstGeom prst="rect">
              <a:avLst/>
            </a:prstGeom>
            <a:solidFill>
              <a:schemeClr val="bg1"/>
            </a:solidFill>
            <a:ln>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1200"/>
                </a:spcAft>
              </a:pPr>
              <a:r>
                <a:rPr lang="en-GB" dirty="0">
                  <a:solidFill>
                    <a:srgbClr val="00A8E7"/>
                  </a:solidFill>
                </a:rPr>
                <a:t>When whales move from one location to another as the seasons change.</a:t>
              </a:r>
            </a:p>
          </p:txBody>
        </p:sp>
        <p:sp>
          <p:nvSpPr>
            <p:cNvPr id="13" name="Rectangle 12">
              <a:extLst>
                <a:ext uri="{FF2B5EF4-FFF2-40B4-BE49-F238E27FC236}">
                  <a16:creationId xmlns:a16="http://schemas.microsoft.com/office/drawing/2014/main" id="{B6745755-7CC2-43E1-B415-5258BDCEC192}"/>
                </a:ext>
              </a:extLst>
            </p:cNvPr>
            <p:cNvSpPr/>
            <p:nvPr/>
          </p:nvSpPr>
          <p:spPr>
            <a:xfrm>
              <a:off x="4552562" y="2911879"/>
              <a:ext cx="3285367" cy="531460"/>
            </a:xfrm>
            <a:prstGeom prst="rect">
              <a:avLst/>
            </a:prstGeom>
            <a:solidFill>
              <a:srgbClr val="007AC2"/>
            </a:solidFill>
            <a:ln>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spcAft>
                  <a:spcPts val="1200"/>
                </a:spcAft>
              </a:pPr>
              <a:r>
                <a:rPr lang="en-GB" b="1" dirty="0"/>
                <a:t>Migration</a:t>
              </a:r>
            </a:p>
          </p:txBody>
        </p:sp>
      </p:grpSp>
      <p:pic>
        <p:nvPicPr>
          <p:cNvPr id="4" name="Picture 3">
            <a:extLst>
              <a:ext uri="{FF2B5EF4-FFF2-40B4-BE49-F238E27FC236}">
                <a16:creationId xmlns:a16="http://schemas.microsoft.com/office/drawing/2014/main" id="{D2F82F3E-9049-47B3-8B0A-60493ACAAA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113491" flipH="1">
            <a:off x="2337884" y="5573319"/>
            <a:ext cx="2210766" cy="1226870"/>
          </a:xfrm>
          <a:prstGeom prst="rect">
            <a:avLst/>
          </a:prstGeom>
        </p:spPr>
      </p:pic>
    </p:spTree>
    <p:extLst>
      <p:ext uri="{BB962C8B-B14F-4D97-AF65-F5344CB8AC3E}">
        <p14:creationId xmlns:p14="http://schemas.microsoft.com/office/powerpoint/2010/main" val="312443635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Humpback Whale</a:t>
            </a:r>
          </a:p>
        </p:txBody>
      </p:sp>
      <p:pic>
        <p:nvPicPr>
          <p:cNvPr id="11" name="Picture 10">
            <a:extLst>
              <a:ext uri="{FF2B5EF4-FFF2-40B4-BE49-F238E27FC236}">
                <a16:creationId xmlns:a16="http://schemas.microsoft.com/office/drawing/2014/main" id="{2139B8F8-FBA4-4152-AA83-CBA3B37F9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grpSp>
        <p:nvGrpSpPr>
          <p:cNvPr id="32" name="Group 31">
            <a:extLst>
              <a:ext uri="{FF2B5EF4-FFF2-40B4-BE49-F238E27FC236}">
                <a16:creationId xmlns:a16="http://schemas.microsoft.com/office/drawing/2014/main" id="{FA4A4240-C3FA-4E8D-8B9B-7BB87B51DBDE}"/>
              </a:ext>
            </a:extLst>
          </p:cNvPr>
          <p:cNvGrpSpPr/>
          <p:nvPr/>
        </p:nvGrpSpPr>
        <p:grpSpPr>
          <a:xfrm>
            <a:off x="631009" y="1768791"/>
            <a:ext cx="7828163" cy="4309924"/>
            <a:chOff x="631009" y="1840604"/>
            <a:chExt cx="7828163" cy="4309924"/>
          </a:xfrm>
        </p:grpSpPr>
        <p:grpSp>
          <p:nvGrpSpPr>
            <p:cNvPr id="33" name="Group 32">
              <a:extLst>
                <a:ext uri="{FF2B5EF4-FFF2-40B4-BE49-F238E27FC236}">
                  <a16:creationId xmlns:a16="http://schemas.microsoft.com/office/drawing/2014/main" id="{EC7FD561-D261-4E79-9D13-C718D2724643}"/>
                </a:ext>
              </a:extLst>
            </p:cNvPr>
            <p:cNvGrpSpPr/>
            <p:nvPr/>
          </p:nvGrpSpPr>
          <p:grpSpPr>
            <a:xfrm>
              <a:off x="8209888" y="5229878"/>
              <a:ext cx="249284" cy="920650"/>
              <a:chOff x="631007" y="5367798"/>
              <a:chExt cx="249284" cy="920650"/>
            </a:xfrm>
          </p:grpSpPr>
          <p:sp>
            <p:nvSpPr>
              <p:cNvPr id="38" name="Oval 37">
                <a:extLst>
                  <a:ext uri="{FF2B5EF4-FFF2-40B4-BE49-F238E27FC236}">
                    <a16:creationId xmlns:a16="http://schemas.microsoft.com/office/drawing/2014/main" id="{FF88A4AB-8D19-429C-9A2F-36D8C7AB831C}"/>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CC6E0D47-BE43-4CCA-A125-B3030D7D7B59}"/>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7EF74AD5-E9F3-41D3-9078-A6972ADF735A}"/>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B366F486-1669-4438-89E5-F3C621408B36}"/>
                </a:ext>
              </a:extLst>
            </p:cNvPr>
            <p:cNvGrpSpPr/>
            <p:nvPr/>
          </p:nvGrpSpPr>
          <p:grpSpPr>
            <a:xfrm rot="10800000">
              <a:off x="631009" y="1840604"/>
              <a:ext cx="249284" cy="920650"/>
              <a:chOff x="631007" y="5367798"/>
              <a:chExt cx="249284" cy="920650"/>
            </a:xfrm>
          </p:grpSpPr>
          <p:sp>
            <p:nvSpPr>
              <p:cNvPr id="35" name="Oval 34">
                <a:extLst>
                  <a:ext uri="{FF2B5EF4-FFF2-40B4-BE49-F238E27FC236}">
                    <a16:creationId xmlns:a16="http://schemas.microsoft.com/office/drawing/2014/main" id="{A35399F8-A5C3-4CE8-AB1E-9F186DC7EA63}"/>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B5C2319-D5F3-4D4A-A3C5-F2B683D8ABDC}"/>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AEB628F-3E66-41A9-A424-5BB867263825}"/>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92365229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37F307-A94A-47D4-9DE0-53EA3EE18F0B}"/>
              </a:ext>
            </a:extLst>
          </p:cNvPr>
          <p:cNvSpPr/>
          <p:nvPr/>
        </p:nvSpPr>
        <p:spPr>
          <a:xfrm>
            <a:off x="625543" y="582293"/>
            <a:ext cx="8054365" cy="5802512"/>
          </a:xfrm>
          <a:custGeom>
            <a:avLst/>
            <a:gdLst>
              <a:gd name="connsiteX0" fmla="*/ 0 w 8189415"/>
              <a:gd name="connsiteY0" fmla="*/ 132894 h 5935406"/>
              <a:gd name="connsiteX1" fmla="*/ 132894 w 8189415"/>
              <a:gd name="connsiteY1" fmla="*/ 0 h 5935406"/>
              <a:gd name="connsiteX2" fmla="*/ 8056521 w 8189415"/>
              <a:gd name="connsiteY2" fmla="*/ 0 h 5935406"/>
              <a:gd name="connsiteX3" fmla="*/ 8189415 w 8189415"/>
              <a:gd name="connsiteY3" fmla="*/ 132894 h 5935406"/>
              <a:gd name="connsiteX4" fmla="*/ 8189415 w 8189415"/>
              <a:gd name="connsiteY4" fmla="*/ 5802512 h 5935406"/>
              <a:gd name="connsiteX5" fmla="*/ 8056521 w 8189415"/>
              <a:gd name="connsiteY5" fmla="*/ 5935406 h 5935406"/>
              <a:gd name="connsiteX6" fmla="*/ 132894 w 8189415"/>
              <a:gd name="connsiteY6" fmla="*/ 5935406 h 5935406"/>
              <a:gd name="connsiteX7" fmla="*/ 0 w 8189415"/>
              <a:gd name="connsiteY7" fmla="*/ 5802512 h 5935406"/>
              <a:gd name="connsiteX8" fmla="*/ 0 w 8189415"/>
              <a:gd name="connsiteY8" fmla="*/ 132894 h 5935406"/>
              <a:gd name="connsiteX0" fmla="*/ 0 w 8189415"/>
              <a:gd name="connsiteY0" fmla="*/ 5802512 h 5935406"/>
              <a:gd name="connsiteX1" fmla="*/ 132894 w 8189415"/>
              <a:gd name="connsiteY1" fmla="*/ 0 h 5935406"/>
              <a:gd name="connsiteX2" fmla="*/ 8056521 w 8189415"/>
              <a:gd name="connsiteY2" fmla="*/ 0 h 5935406"/>
              <a:gd name="connsiteX3" fmla="*/ 8189415 w 8189415"/>
              <a:gd name="connsiteY3" fmla="*/ 132894 h 5935406"/>
              <a:gd name="connsiteX4" fmla="*/ 8189415 w 8189415"/>
              <a:gd name="connsiteY4" fmla="*/ 5802512 h 5935406"/>
              <a:gd name="connsiteX5" fmla="*/ 8056521 w 8189415"/>
              <a:gd name="connsiteY5" fmla="*/ 5935406 h 5935406"/>
              <a:gd name="connsiteX6" fmla="*/ 132894 w 8189415"/>
              <a:gd name="connsiteY6" fmla="*/ 5935406 h 5935406"/>
              <a:gd name="connsiteX7" fmla="*/ 0 w 8189415"/>
              <a:gd name="connsiteY7" fmla="*/ 5802512 h 5935406"/>
              <a:gd name="connsiteX0" fmla="*/ 0 w 8189415"/>
              <a:gd name="connsiteY0" fmla="*/ 5802512 h 5935406"/>
              <a:gd name="connsiteX1" fmla="*/ 8056521 w 8189415"/>
              <a:gd name="connsiteY1" fmla="*/ 0 h 5935406"/>
              <a:gd name="connsiteX2" fmla="*/ 8189415 w 8189415"/>
              <a:gd name="connsiteY2" fmla="*/ 132894 h 5935406"/>
              <a:gd name="connsiteX3" fmla="*/ 8189415 w 8189415"/>
              <a:gd name="connsiteY3" fmla="*/ 5802512 h 5935406"/>
              <a:gd name="connsiteX4" fmla="*/ 8056521 w 8189415"/>
              <a:gd name="connsiteY4" fmla="*/ 5935406 h 5935406"/>
              <a:gd name="connsiteX5" fmla="*/ 132894 w 8189415"/>
              <a:gd name="connsiteY5" fmla="*/ 5935406 h 5935406"/>
              <a:gd name="connsiteX6" fmla="*/ 0 w 8189415"/>
              <a:gd name="connsiteY6" fmla="*/ 5802512 h 5935406"/>
              <a:gd name="connsiteX0" fmla="*/ 0 w 8056521"/>
              <a:gd name="connsiteY0" fmla="*/ 5935406 h 5935406"/>
              <a:gd name="connsiteX1" fmla="*/ 7923627 w 8056521"/>
              <a:gd name="connsiteY1" fmla="*/ 0 h 5935406"/>
              <a:gd name="connsiteX2" fmla="*/ 8056521 w 8056521"/>
              <a:gd name="connsiteY2" fmla="*/ 132894 h 5935406"/>
              <a:gd name="connsiteX3" fmla="*/ 8056521 w 8056521"/>
              <a:gd name="connsiteY3" fmla="*/ 5802512 h 5935406"/>
              <a:gd name="connsiteX4" fmla="*/ 7923627 w 8056521"/>
              <a:gd name="connsiteY4" fmla="*/ 5935406 h 5935406"/>
              <a:gd name="connsiteX5" fmla="*/ 0 w 8056521"/>
              <a:gd name="connsiteY5" fmla="*/ 5935406 h 5935406"/>
              <a:gd name="connsiteX0" fmla="*/ 0 w 8056521"/>
              <a:gd name="connsiteY0" fmla="*/ 5802512 h 5802512"/>
              <a:gd name="connsiteX1" fmla="*/ 8056521 w 8056521"/>
              <a:gd name="connsiteY1" fmla="*/ 0 h 5802512"/>
              <a:gd name="connsiteX2" fmla="*/ 8056521 w 8056521"/>
              <a:gd name="connsiteY2" fmla="*/ 5669618 h 5802512"/>
              <a:gd name="connsiteX3" fmla="*/ 7923627 w 8056521"/>
              <a:gd name="connsiteY3" fmla="*/ 5802512 h 5802512"/>
              <a:gd name="connsiteX4" fmla="*/ 0 w 8056521"/>
              <a:gd name="connsiteY4" fmla="*/ 5802512 h 5802512"/>
              <a:gd name="connsiteX0" fmla="*/ 0 w 8056521"/>
              <a:gd name="connsiteY0" fmla="*/ 5802512 h 5802512"/>
              <a:gd name="connsiteX1" fmla="*/ 8056521 w 8056521"/>
              <a:gd name="connsiteY1" fmla="*/ 0 h 5802512"/>
              <a:gd name="connsiteX2" fmla="*/ 8056521 w 8056521"/>
              <a:gd name="connsiteY2" fmla="*/ 5669618 h 5802512"/>
              <a:gd name="connsiteX3" fmla="*/ 7923627 w 8056521"/>
              <a:gd name="connsiteY3" fmla="*/ 5802512 h 5802512"/>
              <a:gd name="connsiteX4" fmla="*/ 0 w 8056521"/>
              <a:gd name="connsiteY4" fmla="*/ 5802512 h 5802512"/>
              <a:gd name="connsiteX0" fmla="*/ 0 w 8056521"/>
              <a:gd name="connsiteY0" fmla="*/ 5802512 h 5802512"/>
              <a:gd name="connsiteX1" fmla="*/ 8056521 w 8056521"/>
              <a:gd name="connsiteY1" fmla="*/ 0 h 5802512"/>
              <a:gd name="connsiteX2" fmla="*/ 8056521 w 8056521"/>
              <a:gd name="connsiteY2" fmla="*/ 5669618 h 5802512"/>
              <a:gd name="connsiteX3" fmla="*/ 7923627 w 8056521"/>
              <a:gd name="connsiteY3" fmla="*/ 5802512 h 5802512"/>
              <a:gd name="connsiteX4" fmla="*/ 0 w 8056521"/>
              <a:gd name="connsiteY4" fmla="*/ 5802512 h 5802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6521" h="5802512">
                <a:moveTo>
                  <a:pt x="0" y="5802512"/>
                </a:moveTo>
                <a:cubicBezTo>
                  <a:pt x="4507063" y="2614741"/>
                  <a:pt x="6496053" y="1067178"/>
                  <a:pt x="8056521" y="0"/>
                </a:cubicBezTo>
                <a:lnTo>
                  <a:pt x="8056521" y="5669618"/>
                </a:lnTo>
                <a:cubicBezTo>
                  <a:pt x="8056521" y="5743013"/>
                  <a:pt x="7997022" y="5802512"/>
                  <a:pt x="7923627" y="5802512"/>
                </a:cubicBezTo>
                <a:lnTo>
                  <a:pt x="0" y="5802512"/>
                </a:lnTo>
                <a:close/>
              </a:path>
            </a:pathLst>
          </a:cu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de-DE" sz="3600" dirty="0">
                <a:latin typeface="+mn-lt"/>
              </a:rPr>
              <a:t>Marine Mammals in New Zealand</a:t>
            </a:r>
            <a:endParaRPr lang="en-GB" sz="3600" dirty="0">
              <a:latin typeface="+mn-lt"/>
            </a:endParaRPr>
          </a:p>
        </p:txBody>
      </p:sp>
      <p:sp>
        <p:nvSpPr>
          <p:cNvPr id="5" name="Rectangle 4"/>
          <p:cNvSpPr/>
          <p:nvPr/>
        </p:nvSpPr>
        <p:spPr>
          <a:xfrm>
            <a:off x="755649" y="1711356"/>
            <a:ext cx="5500007" cy="1815882"/>
          </a:xfrm>
          <a:prstGeom prst="rect">
            <a:avLst/>
          </a:prstGeom>
        </p:spPr>
        <p:txBody>
          <a:bodyPr wrap="square" lIns="0" tIns="0" rIns="0" bIns="0">
            <a:spAutoFit/>
          </a:bodyPr>
          <a:lstStyle/>
          <a:p>
            <a:pPr>
              <a:spcAft>
                <a:spcPts val="1200"/>
              </a:spcAft>
            </a:pPr>
            <a:r>
              <a:rPr lang="en-GB" dirty="0"/>
              <a:t>Whales, dolphins and seals are all marine mammals that can be found around New Zealand.</a:t>
            </a:r>
          </a:p>
          <a:p>
            <a:pPr>
              <a:spcAft>
                <a:spcPts val="1200"/>
              </a:spcAft>
            </a:pPr>
            <a:r>
              <a:rPr lang="en-GB" dirty="0"/>
              <a:t>Learn about the different types of marine </a:t>
            </a:r>
            <a:br>
              <a:rPr lang="en-GB" dirty="0"/>
            </a:br>
            <a:r>
              <a:rPr lang="en-GB" dirty="0"/>
              <a:t>mammals and where they can be found by </a:t>
            </a:r>
            <a:br>
              <a:rPr lang="en-GB" dirty="0"/>
            </a:br>
            <a:r>
              <a:rPr lang="en-GB" dirty="0"/>
              <a:t>clicking on the map of New Zealand on </a:t>
            </a:r>
            <a:br>
              <a:rPr lang="en-GB" dirty="0"/>
            </a:br>
            <a:r>
              <a:rPr lang="en-GB" dirty="0"/>
              <a:t>each slide.</a:t>
            </a:r>
          </a:p>
        </p:txBody>
      </p:sp>
      <p:sp>
        <p:nvSpPr>
          <p:cNvPr id="7" name="Rectangle 6">
            <a:extLst>
              <a:ext uri="{FF2B5EF4-FFF2-40B4-BE49-F238E27FC236}">
                <a16:creationId xmlns:a16="http://schemas.microsoft.com/office/drawing/2014/main" id="{32FAD695-0EBF-4A37-AB1D-A6B55DF8B856}"/>
              </a:ext>
            </a:extLst>
          </p:cNvPr>
          <p:cNvSpPr/>
          <p:nvPr/>
        </p:nvSpPr>
        <p:spPr>
          <a:xfrm>
            <a:off x="755648" y="3762910"/>
            <a:ext cx="4126317" cy="1049106"/>
          </a:xfrm>
          <a:prstGeom prst="rect">
            <a:avLst/>
          </a:prstGeom>
          <a:solidFill>
            <a:srgbClr val="18A0DB"/>
          </a:solidFill>
          <a:ln>
            <a:noFill/>
          </a:ln>
          <a:effectLst>
            <a:outerShdw dist="63500" dir="5400000" algn="t" rotWithShape="0">
              <a:srgbClr val="AFDEF9"/>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1200"/>
              </a:spcAft>
            </a:pPr>
            <a:r>
              <a:rPr lang="en-GB" dirty="0"/>
              <a:t>Mammals are warm-blooded animals that breathe air and give birth to live young - just like humans!</a:t>
            </a:r>
          </a:p>
        </p:txBody>
      </p:sp>
      <p:grpSp>
        <p:nvGrpSpPr>
          <p:cNvPr id="20" name="Group 19">
            <a:extLst>
              <a:ext uri="{FF2B5EF4-FFF2-40B4-BE49-F238E27FC236}">
                <a16:creationId xmlns:a16="http://schemas.microsoft.com/office/drawing/2014/main" id="{5A575E6D-B4E0-4EB9-B754-36D6ECA67143}"/>
              </a:ext>
            </a:extLst>
          </p:cNvPr>
          <p:cNvGrpSpPr/>
          <p:nvPr/>
        </p:nvGrpSpPr>
        <p:grpSpPr>
          <a:xfrm>
            <a:off x="5879053" y="5301400"/>
            <a:ext cx="3264947" cy="849051"/>
            <a:chOff x="5879053" y="5301400"/>
            <a:chExt cx="3264947" cy="849051"/>
          </a:xfrm>
        </p:grpSpPr>
        <p:sp>
          <p:nvSpPr>
            <p:cNvPr id="17" name="Rectangle 16">
              <a:extLst>
                <a:ext uri="{FF2B5EF4-FFF2-40B4-BE49-F238E27FC236}">
                  <a16:creationId xmlns:a16="http://schemas.microsoft.com/office/drawing/2014/main" id="{F907BAD7-C759-4323-A9A0-8CD6721B3A15}"/>
                </a:ext>
              </a:extLst>
            </p:cNvPr>
            <p:cNvSpPr/>
            <p:nvPr/>
          </p:nvSpPr>
          <p:spPr>
            <a:xfrm>
              <a:off x="5879053" y="5301400"/>
              <a:ext cx="3264947" cy="849051"/>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040573" y="5301400"/>
              <a:ext cx="3103427"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1200"/>
                </a:spcAft>
              </a:pPr>
              <a:r>
                <a:rPr lang="en-GB" dirty="0"/>
                <a:t>Mammal - </a:t>
              </a:r>
              <a:r>
                <a:rPr lang="en-GB" dirty="0" err="1"/>
                <a:t>Whāngote</a:t>
              </a:r>
              <a:endParaRPr lang="en-GB" dirty="0"/>
            </a:p>
          </p:txBody>
        </p:sp>
        <p:pic>
          <p:nvPicPr>
            <p:cNvPr id="11" name="Picture 10">
              <a:extLst>
                <a:ext uri="{FF2B5EF4-FFF2-40B4-BE49-F238E27FC236}">
                  <a16:creationId xmlns:a16="http://schemas.microsoft.com/office/drawing/2014/main" id="{9C77281A-2A6E-4B6B-A0A9-72B2C8561B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5879053" y="5301400"/>
              <a:ext cx="150121" cy="849051"/>
            </a:xfrm>
            <a:prstGeom prst="rect">
              <a:avLst/>
            </a:prstGeom>
            <a:ln w="12700">
              <a:solidFill>
                <a:srgbClr val="007AC2"/>
              </a:solidFill>
            </a:ln>
          </p:spPr>
        </p:pic>
      </p:grpSp>
      <p:pic>
        <p:nvPicPr>
          <p:cNvPr id="13" name="Picture 12">
            <a:extLst>
              <a:ext uri="{FF2B5EF4-FFF2-40B4-BE49-F238E27FC236}">
                <a16:creationId xmlns:a16="http://schemas.microsoft.com/office/drawing/2014/main" id="{4EBC6D07-A5C2-45DD-9F0F-62436C2B03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77118" y="1385132"/>
            <a:ext cx="5257800" cy="2917829"/>
          </a:xfrm>
          <a:prstGeom prst="rect">
            <a:avLst/>
          </a:prstGeom>
          <a:effectLst>
            <a:outerShdw dist="38100" dir="2700000" algn="tl" rotWithShape="0">
              <a:srgbClr val="0076B0">
                <a:alpha val="50000"/>
              </a:srgbClr>
            </a:outerShdw>
          </a:effectLst>
        </p:spPr>
      </p:pic>
      <p:pic>
        <p:nvPicPr>
          <p:cNvPr id="15" name="Picture 14">
            <a:extLst>
              <a:ext uri="{FF2B5EF4-FFF2-40B4-BE49-F238E27FC236}">
                <a16:creationId xmlns:a16="http://schemas.microsoft.com/office/drawing/2014/main" id="{B1FB7F6A-282A-41C0-85CB-BCEC05B940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4052" t="-14243" r="-2550" b="-4982"/>
          <a:stretch/>
        </p:blipFill>
        <p:spPr>
          <a:xfrm rot="20169315" flipH="1">
            <a:off x="381838" y="4740140"/>
            <a:ext cx="6247625" cy="1931807"/>
          </a:xfrm>
          <a:prstGeom prst="rect">
            <a:avLst/>
          </a:prstGeom>
          <a:effectLst>
            <a:outerShdw dist="38100" dir="2700000" algn="tl" rotWithShape="0">
              <a:srgbClr val="0076B0">
                <a:alpha val="50000"/>
              </a:srgbClr>
            </a:outerShdw>
          </a:effectLst>
        </p:spPr>
      </p:pic>
    </p:spTree>
    <p:extLst>
      <p:ext uri="{BB962C8B-B14F-4D97-AF65-F5344CB8AC3E}">
        <p14:creationId xmlns:p14="http://schemas.microsoft.com/office/powerpoint/2010/main" val="128623721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1+#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5F178E-00E9-4F7A-8B38-FBC806BF04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04322" y="1877419"/>
            <a:ext cx="3626716" cy="4335905"/>
          </a:xfrm>
          <a:prstGeom prst="rect">
            <a:avLst/>
          </a:prstGeom>
        </p:spPr>
      </p:pic>
      <p:sp>
        <p:nvSpPr>
          <p:cNvPr id="21" name="Title 20"/>
          <p:cNvSpPr>
            <a:spLocks noGrp="1"/>
          </p:cNvSpPr>
          <p:nvPr>
            <p:ph type="title"/>
          </p:nvPr>
        </p:nvSpPr>
        <p:spPr/>
        <p:txBody>
          <a:bodyPr anchor="ctr" anchorCtr="0"/>
          <a:lstStyle/>
          <a:p>
            <a:pPr algn="ctr"/>
            <a:r>
              <a:rPr lang="en-GB" sz="3600" dirty="0">
                <a:latin typeface="+mn-lt"/>
              </a:rPr>
              <a:t>Humpback Whale</a:t>
            </a:r>
          </a:p>
        </p:txBody>
      </p:sp>
      <p:pic>
        <p:nvPicPr>
          <p:cNvPr id="3" name="Picture 2">
            <a:extLst>
              <a:ext uri="{FF2B5EF4-FFF2-40B4-BE49-F238E27FC236}">
                <a16:creationId xmlns:a16="http://schemas.microsoft.com/office/drawing/2014/main" id="{38C1A1F3-5398-40B1-86BB-9F4EF9532F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1487" y="1692221"/>
            <a:ext cx="825404" cy="458060"/>
          </a:xfrm>
          <a:prstGeom prst="rect">
            <a:avLst/>
          </a:prstGeom>
        </p:spPr>
      </p:pic>
      <p:grpSp>
        <p:nvGrpSpPr>
          <p:cNvPr id="4" name="Group 3">
            <a:extLst>
              <a:ext uri="{FF2B5EF4-FFF2-40B4-BE49-F238E27FC236}">
                <a16:creationId xmlns:a16="http://schemas.microsoft.com/office/drawing/2014/main" id="{FB33D772-BED9-41AA-B390-7AFCF0760031}"/>
              </a:ext>
            </a:extLst>
          </p:cNvPr>
          <p:cNvGrpSpPr/>
          <p:nvPr/>
        </p:nvGrpSpPr>
        <p:grpSpPr>
          <a:xfrm>
            <a:off x="6217678" y="5309169"/>
            <a:ext cx="2926323" cy="849052"/>
            <a:chOff x="6217678" y="5309169"/>
            <a:chExt cx="2926323" cy="849052"/>
          </a:xfrm>
        </p:grpSpPr>
        <p:sp>
          <p:nvSpPr>
            <p:cNvPr id="9" name="Rectangle 8">
              <a:extLst>
                <a:ext uri="{FF2B5EF4-FFF2-40B4-BE49-F238E27FC236}">
                  <a16:creationId xmlns:a16="http://schemas.microsoft.com/office/drawing/2014/main" id="{BB542967-B35C-4766-9060-F97E30C570DE}"/>
                </a:ext>
              </a:extLst>
            </p:cNvPr>
            <p:cNvSpPr/>
            <p:nvPr/>
          </p:nvSpPr>
          <p:spPr>
            <a:xfrm>
              <a:off x="6374675" y="5309170"/>
              <a:ext cx="2769326"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South Island</a:t>
              </a:r>
            </a:p>
            <a:p>
              <a:pPr>
                <a:spcAft>
                  <a:spcPts val="600"/>
                </a:spcAft>
              </a:pPr>
              <a:r>
                <a:rPr lang="en-GB" dirty="0"/>
                <a:t>Te Waipounamu</a:t>
              </a:r>
            </a:p>
          </p:txBody>
        </p:sp>
        <p:pic>
          <p:nvPicPr>
            <p:cNvPr id="11" name="Picture 10">
              <a:extLst>
                <a:ext uri="{FF2B5EF4-FFF2-40B4-BE49-F238E27FC236}">
                  <a16:creationId xmlns:a16="http://schemas.microsoft.com/office/drawing/2014/main" id="{DAECF3C6-E052-4D35-8A46-9AA77159F4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217678" y="5309169"/>
              <a:ext cx="150121" cy="849051"/>
            </a:xfrm>
            <a:prstGeom prst="rect">
              <a:avLst/>
            </a:prstGeom>
            <a:ln w="12700">
              <a:solidFill>
                <a:srgbClr val="007AC2"/>
              </a:solidFill>
            </a:ln>
          </p:spPr>
        </p:pic>
      </p:grpSp>
      <p:sp>
        <p:nvSpPr>
          <p:cNvPr id="13" name="TextBox 12">
            <a:extLst>
              <a:ext uri="{FF2B5EF4-FFF2-40B4-BE49-F238E27FC236}">
                <a16:creationId xmlns:a16="http://schemas.microsoft.com/office/drawing/2014/main" id="{D50FF3E9-3E27-49A7-BE5B-903FADF1A268}"/>
              </a:ext>
            </a:extLst>
          </p:cNvPr>
          <p:cNvSpPr txBox="1"/>
          <p:nvPr/>
        </p:nvSpPr>
        <p:spPr>
          <a:xfrm>
            <a:off x="5759454" y="2396957"/>
            <a:ext cx="2050423" cy="646331"/>
          </a:xfrm>
          <a:prstGeom prst="rect">
            <a:avLst/>
          </a:prstGeom>
          <a:noFill/>
        </p:spPr>
        <p:txBody>
          <a:bodyPr wrap="square">
            <a:spAutoFit/>
          </a:bodyPr>
          <a:lstStyle/>
          <a:p>
            <a:pPr algn="ctr"/>
            <a:r>
              <a:rPr lang="en-GB" b="1" dirty="0">
                <a:solidFill>
                  <a:srgbClr val="007AC2"/>
                </a:solidFill>
              </a:rPr>
              <a:t>Cook Strait</a:t>
            </a:r>
          </a:p>
          <a:p>
            <a:pPr algn="ctr"/>
            <a:r>
              <a:rPr lang="en-GB" dirty="0">
                <a:solidFill>
                  <a:srgbClr val="00A8E7"/>
                </a:solidFill>
              </a:rPr>
              <a:t>Raukawa Moana</a:t>
            </a:r>
          </a:p>
        </p:txBody>
      </p:sp>
      <p:pic>
        <p:nvPicPr>
          <p:cNvPr id="14" name="Picture 13">
            <a:extLst>
              <a:ext uri="{FF2B5EF4-FFF2-40B4-BE49-F238E27FC236}">
                <a16:creationId xmlns:a16="http://schemas.microsoft.com/office/drawing/2014/main" id="{215E426A-4801-4A50-B5E4-7A69E49BF6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439" y="3324662"/>
            <a:ext cx="825404" cy="458060"/>
          </a:xfrm>
          <a:prstGeom prst="rect">
            <a:avLst/>
          </a:prstGeom>
        </p:spPr>
      </p:pic>
      <p:pic>
        <p:nvPicPr>
          <p:cNvPr id="15" name="Picture 14">
            <a:extLst>
              <a:ext uri="{FF2B5EF4-FFF2-40B4-BE49-F238E27FC236}">
                <a16:creationId xmlns:a16="http://schemas.microsoft.com/office/drawing/2014/main" id="{63070C3B-3B0B-4779-92F1-7643EB1325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0983" y="5400326"/>
            <a:ext cx="825404" cy="458060"/>
          </a:xfrm>
          <a:prstGeom prst="rect">
            <a:avLst/>
          </a:prstGeom>
        </p:spPr>
      </p:pic>
      <p:pic>
        <p:nvPicPr>
          <p:cNvPr id="16" name="Picture 15">
            <a:extLst>
              <a:ext uri="{FF2B5EF4-FFF2-40B4-BE49-F238E27FC236}">
                <a16:creationId xmlns:a16="http://schemas.microsoft.com/office/drawing/2014/main" id="{6D989B88-4416-4A16-86B4-5E1FE58FBE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7371" y="3816341"/>
            <a:ext cx="825404" cy="458060"/>
          </a:xfrm>
          <a:prstGeom prst="rect">
            <a:avLst/>
          </a:prstGeom>
        </p:spPr>
      </p:pic>
      <p:pic>
        <p:nvPicPr>
          <p:cNvPr id="17" name="Picture 16">
            <a:extLst>
              <a:ext uri="{FF2B5EF4-FFF2-40B4-BE49-F238E27FC236}">
                <a16:creationId xmlns:a16="http://schemas.microsoft.com/office/drawing/2014/main" id="{C9A7993C-7479-4A26-B1A5-4CB13569AB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2471" y="2308229"/>
            <a:ext cx="825404" cy="458060"/>
          </a:xfrm>
          <a:prstGeom prst="rect">
            <a:avLst/>
          </a:prstGeom>
        </p:spPr>
      </p:pic>
      <p:pic>
        <p:nvPicPr>
          <p:cNvPr id="10" name="Picture 9">
            <a:extLst>
              <a:ext uri="{FF2B5EF4-FFF2-40B4-BE49-F238E27FC236}">
                <a16:creationId xmlns:a16="http://schemas.microsoft.com/office/drawing/2014/main" id="{3E251282-ED0A-4D65-938E-AD09603458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4005"/>
          <a:stretch/>
        </p:blipFill>
        <p:spPr>
          <a:xfrm>
            <a:off x="8245160" y="5122621"/>
            <a:ext cx="898839" cy="1222146"/>
          </a:xfrm>
          <a:prstGeom prst="rect">
            <a:avLst/>
          </a:prstGeom>
        </p:spPr>
      </p:pic>
    </p:spTree>
    <p:extLst>
      <p:ext uri="{BB962C8B-B14F-4D97-AF65-F5344CB8AC3E}">
        <p14:creationId xmlns:p14="http://schemas.microsoft.com/office/powerpoint/2010/main" val="365761880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ppt_y</p:attrName>
                                        </p:attrNameLst>
                                      </p:cBhvr>
                                      <p:tavLst>
                                        <p:tav tm="0">
                                          <p:val>
                                            <p:strVal val="#ppt_y+#ppt_h*1.125000"/>
                                          </p:val>
                                        </p:tav>
                                        <p:tav tm="100000">
                                          <p:val>
                                            <p:strVal val="#ppt_y"/>
                                          </p:val>
                                        </p:tav>
                                      </p:tavLst>
                                    </p:anim>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ppt_y</p:attrName>
                                        </p:attrNameLst>
                                      </p:cBhvr>
                                      <p:tavLst>
                                        <p:tav tm="0">
                                          <p:val>
                                            <p:strVal val="#ppt_y+#ppt_h*1.125000"/>
                                          </p:val>
                                        </p:tav>
                                        <p:tav tm="100000">
                                          <p:val>
                                            <p:strVal val="#ppt_y"/>
                                          </p:val>
                                        </p:tav>
                                      </p:tavLst>
                                    </p:anim>
                                    <p:animEffect transition="in" filter="wipe(up)">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p:tgtEl>
                                          <p:spTgt spid="17"/>
                                        </p:tgtEl>
                                        <p:attrNameLst>
                                          <p:attrName>ppt_y</p:attrName>
                                        </p:attrNameLst>
                                      </p:cBhvr>
                                      <p:tavLst>
                                        <p:tav tm="0">
                                          <p:val>
                                            <p:strVal val="#ppt_y+#ppt_h*1.125000"/>
                                          </p:val>
                                        </p:tav>
                                        <p:tav tm="100000">
                                          <p:val>
                                            <p:strVal val="#ppt_y"/>
                                          </p:val>
                                        </p:tav>
                                      </p:tavLst>
                                    </p:anim>
                                    <p:animEffect transition="in" filter="wipe(up)">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p:tgtEl>
                                          <p:spTgt spid="3"/>
                                        </p:tgtEl>
                                        <p:attrNameLst>
                                          <p:attrName>ppt_y</p:attrName>
                                        </p:attrNameLst>
                                      </p:cBhvr>
                                      <p:tavLst>
                                        <p:tav tm="0">
                                          <p:val>
                                            <p:strVal val="#ppt_y+#ppt_h*1.125000"/>
                                          </p:val>
                                        </p:tav>
                                        <p:tav tm="100000">
                                          <p:val>
                                            <p:strVal val="#ppt_y"/>
                                          </p:val>
                                        </p:tav>
                                      </p:tavLst>
                                    </p:anim>
                                    <p:animEffect transition="in" filter="wipe(up)">
                                      <p:cBhvr>
                                        <p:cTn id="41" dur="500"/>
                                        <p:tgtEl>
                                          <p:spTgt spid="3"/>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p:tgtEl>
                                          <p:spTgt spid="14"/>
                                        </p:tgtEl>
                                        <p:attrNameLst>
                                          <p:attrName>ppt_y</p:attrName>
                                        </p:attrNameLst>
                                      </p:cBhvr>
                                      <p:tavLst>
                                        <p:tav tm="0">
                                          <p:val>
                                            <p:strVal val="#ppt_y+#ppt_h*1.125000"/>
                                          </p:val>
                                        </p:tav>
                                        <p:tav tm="100000">
                                          <p:val>
                                            <p:strVal val="#ppt_y"/>
                                          </p:val>
                                        </p:tav>
                                      </p:tavLst>
                                    </p:anim>
                                    <p:animEffect transition="in" filter="wipe(up)">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lnSpc>
                <a:spcPct val="100000"/>
              </a:lnSpc>
              <a:spcAft>
                <a:spcPts val="1200"/>
              </a:spcAft>
            </a:pPr>
            <a:r>
              <a:rPr lang="en-GB" sz="3600" dirty="0" err="1">
                <a:latin typeface="+mn-lt"/>
              </a:rPr>
              <a:t>Bryde’s</a:t>
            </a:r>
            <a:r>
              <a:rPr lang="en-GB" sz="3600" dirty="0">
                <a:latin typeface="+mn-lt"/>
              </a:rPr>
              <a:t> Whale</a:t>
            </a:r>
            <a:br>
              <a:rPr lang="en-GB" sz="3600" dirty="0">
                <a:latin typeface="+mn-lt"/>
              </a:rPr>
            </a:br>
            <a:r>
              <a:rPr lang="en-GB" sz="1600" b="0" dirty="0">
                <a:latin typeface="+mn-lt"/>
              </a:rPr>
              <a:t>(Pronounced: Broo-</a:t>
            </a:r>
            <a:r>
              <a:rPr lang="en-GB" sz="1600" b="0" dirty="0" err="1">
                <a:latin typeface="+mn-lt"/>
              </a:rPr>
              <a:t>dus</a:t>
            </a:r>
            <a:r>
              <a:rPr lang="en-GB" sz="1600" b="0" dirty="0">
                <a:latin typeface="+mn-lt"/>
              </a:rPr>
              <a:t>)</a:t>
            </a:r>
            <a:endParaRPr lang="en-GB" sz="1800" b="0" dirty="0">
              <a:latin typeface="+mn-lt"/>
            </a:endParaRPr>
          </a:p>
        </p:txBody>
      </p:sp>
      <p:sp>
        <p:nvSpPr>
          <p:cNvPr id="5" name="Rectangle 4"/>
          <p:cNvSpPr/>
          <p:nvPr/>
        </p:nvSpPr>
        <p:spPr>
          <a:xfrm>
            <a:off x="755650" y="1633866"/>
            <a:ext cx="7632700" cy="3262432"/>
          </a:xfrm>
          <a:prstGeom prst="rect">
            <a:avLst/>
          </a:prstGeom>
        </p:spPr>
        <p:txBody>
          <a:bodyPr wrap="square" lIns="0" tIns="0" rIns="0" bIns="0">
            <a:spAutoFit/>
          </a:bodyPr>
          <a:lstStyle/>
          <a:p>
            <a:pPr>
              <a:spcAft>
                <a:spcPts val="1200"/>
              </a:spcAft>
            </a:pPr>
            <a:r>
              <a:rPr lang="en-GB" dirty="0"/>
              <a:t>Bryde’s whales have long smokey grey bodies with white or pale yellow markings underneath.</a:t>
            </a:r>
          </a:p>
          <a:p>
            <a:pPr>
              <a:spcAft>
                <a:spcPts val="1200"/>
              </a:spcAft>
            </a:pPr>
            <a:r>
              <a:rPr lang="en-GB" dirty="0"/>
              <a:t>Their dorsal fin is three-quarters along their body and has a prominent arch.</a:t>
            </a:r>
          </a:p>
          <a:p>
            <a:pPr>
              <a:spcAft>
                <a:spcPts val="1200"/>
              </a:spcAft>
            </a:pPr>
            <a:r>
              <a:rPr lang="en-GB" dirty="0"/>
              <a:t>Bryde’s whales live in small pods of up to seven whales, but some pods may gather together if there are good feeding grounds.</a:t>
            </a:r>
          </a:p>
          <a:p>
            <a:pPr>
              <a:spcAft>
                <a:spcPts val="1200"/>
              </a:spcAft>
            </a:pPr>
            <a:r>
              <a:rPr lang="en-GB" dirty="0"/>
              <a:t>They feed on schools of fish and krill.</a:t>
            </a:r>
          </a:p>
          <a:p>
            <a:pPr>
              <a:spcAft>
                <a:spcPts val="1200"/>
              </a:spcAft>
            </a:pPr>
            <a:r>
              <a:rPr lang="en-GB" dirty="0"/>
              <a:t>The Bryde’s whale is endangered in New Zealand.</a:t>
            </a:r>
          </a:p>
          <a:p>
            <a:pPr>
              <a:spcAft>
                <a:spcPts val="1200"/>
              </a:spcAft>
            </a:pPr>
            <a:r>
              <a:rPr lang="en-GB" dirty="0"/>
              <a:t>Bryde’s whales are found year round in the Hauraki Gulf, near Auckland.</a:t>
            </a:r>
          </a:p>
        </p:txBody>
      </p:sp>
      <p:grpSp>
        <p:nvGrpSpPr>
          <p:cNvPr id="4" name="Group 3">
            <a:extLst>
              <a:ext uri="{FF2B5EF4-FFF2-40B4-BE49-F238E27FC236}">
                <a16:creationId xmlns:a16="http://schemas.microsoft.com/office/drawing/2014/main" id="{09077931-577D-42BF-A061-02460CF387BF}"/>
              </a:ext>
            </a:extLst>
          </p:cNvPr>
          <p:cNvGrpSpPr/>
          <p:nvPr/>
        </p:nvGrpSpPr>
        <p:grpSpPr>
          <a:xfrm>
            <a:off x="4708621" y="5301400"/>
            <a:ext cx="4435379" cy="849051"/>
            <a:chOff x="4708621" y="5301400"/>
            <a:chExt cx="4435379" cy="849051"/>
          </a:xfrm>
        </p:grpSpPr>
        <p:sp>
          <p:nvSpPr>
            <p:cNvPr id="8" name="Rectangle 7">
              <a:extLst>
                <a:ext uri="{FF2B5EF4-FFF2-40B4-BE49-F238E27FC236}">
                  <a16:creationId xmlns:a16="http://schemas.microsoft.com/office/drawing/2014/main" id="{0D8DBBA5-9117-4410-AA50-822A00BF4866}"/>
                </a:ext>
              </a:extLst>
            </p:cNvPr>
            <p:cNvSpPr/>
            <p:nvPr/>
          </p:nvSpPr>
          <p:spPr>
            <a:xfrm>
              <a:off x="4870141" y="5301400"/>
              <a:ext cx="4273859"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1200"/>
                </a:spcAft>
              </a:pPr>
              <a:r>
                <a:rPr lang="pl-PL" dirty="0"/>
                <a:t>Hauraki Gulf - Te Pare o Hauraki</a:t>
              </a:r>
              <a:endParaRPr lang="en-GB" dirty="0"/>
            </a:p>
          </p:txBody>
        </p:sp>
        <p:pic>
          <p:nvPicPr>
            <p:cNvPr id="9" name="Picture 8">
              <a:extLst>
                <a:ext uri="{FF2B5EF4-FFF2-40B4-BE49-F238E27FC236}">
                  <a16:creationId xmlns:a16="http://schemas.microsoft.com/office/drawing/2014/main" id="{9DC2015A-3304-45B9-A60A-D1B66F9415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4708621" y="5301400"/>
              <a:ext cx="150121" cy="849051"/>
            </a:xfrm>
            <a:prstGeom prst="rect">
              <a:avLst/>
            </a:prstGeom>
            <a:ln w="12700">
              <a:solidFill>
                <a:srgbClr val="007AC2"/>
              </a:solidFill>
            </a:ln>
          </p:spPr>
        </p:pic>
      </p:grpSp>
      <p:sp>
        <p:nvSpPr>
          <p:cNvPr id="10" name="Oval 5">
            <a:extLst>
              <a:ext uri="{FF2B5EF4-FFF2-40B4-BE49-F238E27FC236}">
                <a16:creationId xmlns:a16="http://schemas.microsoft.com/office/drawing/2014/main" id="{9787F7A5-916F-4423-A477-76E8F0BCBBF1}"/>
              </a:ext>
            </a:extLst>
          </p:cNvPr>
          <p:cNvSpPr/>
          <p:nvPr/>
        </p:nvSpPr>
        <p:spPr>
          <a:xfrm rot="7249922">
            <a:off x="718507" y="3677676"/>
            <a:ext cx="2737926" cy="4315018"/>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 name="connsiteX0" fmla="*/ 404614 w 3625072"/>
              <a:gd name="connsiteY0" fmla="*/ 1735297 h 3904029"/>
              <a:gd name="connsiteX1" fmla="*/ 891326 w 3625072"/>
              <a:gd name="connsiteY1" fmla="*/ 2981 h 3904029"/>
              <a:gd name="connsiteX2" fmla="*/ 3625072 w 3625072"/>
              <a:gd name="connsiteY2" fmla="*/ 2158206 h 3904029"/>
              <a:gd name="connsiteX3" fmla="*/ 2732078 w 3625072"/>
              <a:gd name="connsiteY3" fmla="*/ 3899516 h 3904029"/>
              <a:gd name="connsiteX4" fmla="*/ 404614 w 3625072"/>
              <a:gd name="connsiteY4" fmla="*/ 1735297 h 3904029"/>
              <a:gd name="connsiteX0" fmla="*/ 404613 w 3625071"/>
              <a:gd name="connsiteY0" fmla="*/ 1735297 h 3904029"/>
              <a:gd name="connsiteX1" fmla="*/ 891325 w 3625071"/>
              <a:gd name="connsiteY1" fmla="*/ 2981 h 3904029"/>
              <a:gd name="connsiteX2" fmla="*/ 3625071 w 3625071"/>
              <a:gd name="connsiteY2" fmla="*/ 2158206 h 3904029"/>
              <a:gd name="connsiteX3" fmla="*/ 2732077 w 3625071"/>
              <a:gd name="connsiteY3" fmla="*/ 3899516 h 3904029"/>
              <a:gd name="connsiteX4" fmla="*/ 404613 w 3625071"/>
              <a:gd name="connsiteY4" fmla="*/ 1735297 h 3904029"/>
              <a:gd name="connsiteX0" fmla="*/ 409164 w 3607406"/>
              <a:gd name="connsiteY0" fmla="*/ 1436274 h 3919301"/>
              <a:gd name="connsiteX1" fmla="*/ 873660 w 3607406"/>
              <a:gd name="connsiteY1" fmla="*/ 10712 h 3919301"/>
              <a:gd name="connsiteX2" fmla="*/ 3607406 w 3607406"/>
              <a:gd name="connsiteY2" fmla="*/ 2165937 h 3919301"/>
              <a:gd name="connsiteX3" fmla="*/ 2714412 w 3607406"/>
              <a:gd name="connsiteY3" fmla="*/ 3907247 h 3919301"/>
              <a:gd name="connsiteX4" fmla="*/ 409164 w 3607406"/>
              <a:gd name="connsiteY4" fmla="*/ 1436274 h 391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406" h="3919301">
                <a:moveTo>
                  <a:pt x="409164" y="1436274"/>
                </a:moveTo>
                <a:cubicBezTo>
                  <a:pt x="-514608" y="830501"/>
                  <a:pt x="340620" y="-110899"/>
                  <a:pt x="873660" y="10712"/>
                </a:cubicBezTo>
                <a:cubicBezTo>
                  <a:pt x="1406700" y="132323"/>
                  <a:pt x="2895301" y="1062128"/>
                  <a:pt x="3607406" y="2165937"/>
                </a:cubicBezTo>
                <a:cubicBezTo>
                  <a:pt x="3607406" y="3214803"/>
                  <a:pt x="3247452" y="4028858"/>
                  <a:pt x="2714412" y="3907247"/>
                </a:cubicBezTo>
                <a:cubicBezTo>
                  <a:pt x="2181372" y="3785637"/>
                  <a:pt x="1332936" y="2042047"/>
                  <a:pt x="409164" y="1436274"/>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A0CE7E7-827B-47D9-A560-92A88C1CD1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770043" flipH="1">
            <a:off x="-393796" y="4907264"/>
            <a:ext cx="5095147" cy="2030006"/>
          </a:xfrm>
          <a:prstGeom prst="rect">
            <a:avLst/>
          </a:prstGeom>
        </p:spPr>
      </p:pic>
    </p:spTree>
    <p:extLst>
      <p:ext uri="{BB962C8B-B14F-4D97-AF65-F5344CB8AC3E}">
        <p14:creationId xmlns:p14="http://schemas.microsoft.com/office/powerpoint/2010/main" val="345437967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1000"/>
                                        <p:tgtEl>
                                          <p:spTgt spid="5">
                                            <p:txEl>
                                              <p:pRg st="4" end="4"/>
                                            </p:txEl>
                                          </p:spTgt>
                                        </p:tgtEl>
                                      </p:cBhvr>
                                    </p:animEffect>
                                    <p:anim calcmode="lin" valueType="num">
                                      <p:cBhvr>
                                        <p:cTn id="4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Effect transition="in" filter="fade">
                                      <p:cBhvr>
                                        <p:cTn id="53" dur="1000"/>
                                        <p:tgtEl>
                                          <p:spTgt spid="5">
                                            <p:txEl>
                                              <p:pRg st="5" end="5"/>
                                            </p:txEl>
                                          </p:spTgt>
                                        </p:tgtEl>
                                      </p:cBhvr>
                                    </p:animEffect>
                                    <p:anim calcmode="lin" valueType="num">
                                      <p:cBhvr>
                                        <p:cTn id="54"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1+#ppt_w/2"/>
                                          </p:val>
                                        </p:tav>
                                        <p:tav tm="100000">
                                          <p:val>
                                            <p:strVal val="#ppt_x"/>
                                          </p:val>
                                        </p:tav>
                                      </p:tavLst>
                                    </p:anim>
                                    <p:anim calcmode="lin" valueType="num">
                                      <p:cBhvr additive="base">
                                        <p:cTn id="6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Bryde’s Whale</a:t>
            </a:r>
          </a:p>
        </p:txBody>
      </p:sp>
      <p:pic>
        <p:nvPicPr>
          <p:cNvPr id="7" name="Picture 6">
            <a:extLst>
              <a:ext uri="{FF2B5EF4-FFF2-40B4-BE49-F238E27FC236}">
                <a16:creationId xmlns:a16="http://schemas.microsoft.com/office/drawing/2014/main" id="{53816F54-AA63-4BD8-8A0B-12548016315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38862"/>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sp>
        <p:nvSpPr>
          <p:cNvPr id="11" name="TextBox 21">
            <a:extLst>
              <a:ext uri="{FF2B5EF4-FFF2-40B4-BE49-F238E27FC236}">
                <a16:creationId xmlns:a16="http://schemas.microsoft.com/office/drawing/2014/main" id="{B57B50EF-40B7-40A1-96C7-F35DF66B3917}"/>
              </a:ext>
            </a:extLst>
          </p:cNvPr>
          <p:cNvSpPr txBox="1">
            <a:spLocks noChangeArrowheads="1"/>
          </p:cNvSpPr>
          <p:nvPr/>
        </p:nvSpPr>
        <p:spPr bwMode="auto">
          <a:xfrm>
            <a:off x="2762635" y="6106691"/>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Brydes</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whale</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Jolene Thompson</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31" name="Group 30">
            <a:extLst>
              <a:ext uri="{FF2B5EF4-FFF2-40B4-BE49-F238E27FC236}">
                <a16:creationId xmlns:a16="http://schemas.microsoft.com/office/drawing/2014/main" id="{D534B525-8F9F-4EBE-8739-3C292DA3F5FB}"/>
              </a:ext>
            </a:extLst>
          </p:cNvPr>
          <p:cNvGrpSpPr/>
          <p:nvPr/>
        </p:nvGrpSpPr>
        <p:grpSpPr>
          <a:xfrm>
            <a:off x="631009" y="1768791"/>
            <a:ext cx="7828163" cy="4309924"/>
            <a:chOff x="631009" y="1840604"/>
            <a:chExt cx="7828163" cy="4309924"/>
          </a:xfrm>
        </p:grpSpPr>
        <p:grpSp>
          <p:nvGrpSpPr>
            <p:cNvPr id="32" name="Group 31">
              <a:extLst>
                <a:ext uri="{FF2B5EF4-FFF2-40B4-BE49-F238E27FC236}">
                  <a16:creationId xmlns:a16="http://schemas.microsoft.com/office/drawing/2014/main" id="{E2A0EA9E-542F-4483-9B96-9F2036DAB608}"/>
                </a:ext>
              </a:extLst>
            </p:cNvPr>
            <p:cNvGrpSpPr/>
            <p:nvPr/>
          </p:nvGrpSpPr>
          <p:grpSpPr>
            <a:xfrm>
              <a:off x="8209888" y="5229878"/>
              <a:ext cx="249284" cy="920650"/>
              <a:chOff x="631007" y="5367798"/>
              <a:chExt cx="249284" cy="920650"/>
            </a:xfrm>
          </p:grpSpPr>
          <p:sp>
            <p:nvSpPr>
              <p:cNvPr id="37" name="Oval 36">
                <a:extLst>
                  <a:ext uri="{FF2B5EF4-FFF2-40B4-BE49-F238E27FC236}">
                    <a16:creationId xmlns:a16="http://schemas.microsoft.com/office/drawing/2014/main" id="{4572EFB9-BB24-4B79-BA6E-78832769F202}"/>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277038FF-7491-434C-9ADE-D1055E885E9D}"/>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482F77DC-42E3-458B-81EF-590871ACBAA0}"/>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87E1B45A-F90B-4C50-A0F5-88DB6AC18C87}"/>
                </a:ext>
              </a:extLst>
            </p:cNvPr>
            <p:cNvGrpSpPr/>
            <p:nvPr/>
          </p:nvGrpSpPr>
          <p:grpSpPr>
            <a:xfrm rot="10800000">
              <a:off x="631009" y="1840604"/>
              <a:ext cx="249284" cy="920650"/>
              <a:chOff x="631007" y="5367798"/>
              <a:chExt cx="249284" cy="920650"/>
            </a:xfrm>
          </p:grpSpPr>
          <p:sp>
            <p:nvSpPr>
              <p:cNvPr id="34" name="Oval 33">
                <a:extLst>
                  <a:ext uri="{FF2B5EF4-FFF2-40B4-BE49-F238E27FC236}">
                    <a16:creationId xmlns:a16="http://schemas.microsoft.com/office/drawing/2014/main" id="{E5E14C8D-CB3E-4ABB-8701-8A8FE53C83E7}"/>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1EF7C728-EFF0-48DD-B457-B81270DE71E1}"/>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ED7D599-0E3E-4E96-8141-2DAB518D3B89}"/>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75894714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83406E-F31C-4F14-9112-601AC38D66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09823" y="1690578"/>
            <a:ext cx="5338485" cy="5167422"/>
          </a:xfrm>
          <a:prstGeom prst="rect">
            <a:avLst/>
          </a:prstGeom>
        </p:spPr>
      </p:pic>
      <p:sp>
        <p:nvSpPr>
          <p:cNvPr id="21" name="Title 20"/>
          <p:cNvSpPr>
            <a:spLocks noGrp="1"/>
          </p:cNvSpPr>
          <p:nvPr>
            <p:ph type="title"/>
          </p:nvPr>
        </p:nvSpPr>
        <p:spPr/>
        <p:txBody>
          <a:bodyPr anchor="ctr" anchorCtr="0"/>
          <a:lstStyle/>
          <a:p>
            <a:pPr algn="ctr"/>
            <a:r>
              <a:rPr lang="en-GB" sz="3600" dirty="0">
                <a:latin typeface="+mn-lt"/>
              </a:rPr>
              <a:t>Bryde’s Whale</a:t>
            </a:r>
          </a:p>
        </p:txBody>
      </p:sp>
      <p:pic>
        <p:nvPicPr>
          <p:cNvPr id="3" name="Picture 2">
            <a:extLst>
              <a:ext uri="{FF2B5EF4-FFF2-40B4-BE49-F238E27FC236}">
                <a16:creationId xmlns:a16="http://schemas.microsoft.com/office/drawing/2014/main" id="{1E40C521-9244-4998-BE2D-8A893220B6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0587" y="3342680"/>
            <a:ext cx="490891" cy="195581"/>
          </a:xfrm>
          <a:prstGeom prst="rect">
            <a:avLst/>
          </a:prstGeom>
        </p:spPr>
      </p:pic>
      <p:grpSp>
        <p:nvGrpSpPr>
          <p:cNvPr id="4" name="Group 3">
            <a:extLst>
              <a:ext uri="{FF2B5EF4-FFF2-40B4-BE49-F238E27FC236}">
                <a16:creationId xmlns:a16="http://schemas.microsoft.com/office/drawing/2014/main" id="{5EBBC6B6-CA3D-46D2-8189-A5A5B909FEF7}"/>
              </a:ext>
            </a:extLst>
          </p:cNvPr>
          <p:cNvGrpSpPr/>
          <p:nvPr/>
        </p:nvGrpSpPr>
        <p:grpSpPr>
          <a:xfrm>
            <a:off x="6348308" y="5309169"/>
            <a:ext cx="2795692" cy="849052"/>
            <a:chOff x="6348308" y="5309169"/>
            <a:chExt cx="2795692" cy="849052"/>
          </a:xfrm>
        </p:grpSpPr>
        <p:sp>
          <p:nvSpPr>
            <p:cNvPr id="10" name="Rectangle 9">
              <a:extLst>
                <a:ext uri="{FF2B5EF4-FFF2-40B4-BE49-F238E27FC236}">
                  <a16:creationId xmlns:a16="http://schemas.microsoft.com/office/drawing/2014/main" id="{93D8CF6F-8089-45E1-950A-87ECACEF39F6}"/>
                </a:ext>
              </a:extLst>
            </p:cNvPr>
            <p:cNvSpPr/>
            <p:nvPr/>
          </p:nvSpPr>
          <p:spPr>
            <a:xfrm>
              <a:off x="6519333" y="5309170"/>
              <a:ext cx="2624667"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North Island</a:t>
              </a:r>
            </a:p>
            <a:p>
              <a:pPr>
                <a:spcAft>
                  <a:spcPts val="600"/>
                </a:spcAft>
              </a:pPr>
              <a:r>
                <a:rPr lang="en-GB" dirty="0"/>
                <a:t>Te </a:t>
              </a:r>
              <a:r>
                <a:rPr lang="en-GB" dirty="0" err="1"/>
                <a:t>Ika</a:t>
              </a:r>
              <a:r>
                <a:rPr lang="en-GB" dirty="0"/>
                <a:t> a </a:t>
              </a:r>
              <a:r>
                <a:rPr lang="en-GB" dirty="0" err="1"/>
                <a:t>Māui</a:t>
              </a:r>
              <a:endParaRPr lang="en-GB" dirty="0"/>
            </a:p>
          </p:txBody>
        </p:sp>
        <p:pic>
          <p:nvPicPr>
            <p:cNvPr id="11" name="Picture 10">
              <a:extLst>
                <a:ext uri="{FF2B5EF4-FFF2-40B4-BE49-F238E27FC236}">
                  <a16:creationId xmlns:a16="http://schemas.microsoft.com/office/drawing/2014/main" id="{A295D730-B993-4C3F-8C1E-124D08C4BA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348308" y="5309169"/>
              <a:ext cx="150121" cy="849051"/>
            </a:xfrm>
            <a:prstGeom prst="rect">
              <a:avLst/>
            </a:prstGeom>
            <a:ln w="12700">
              <a:solidFill>
                <a:srgbClr val="007AC2"/>
              </a:solidFill>
            </a:ln>
          </p:spPr>
        </p:pic>
      </p:grpSp>
      <p:pic>
        <p:nvPicPr>
          <p:cNvPr id="12" name="Picture 11">
            <a:extLst>
              <a:ext uri="{FF2B5EF4-FFF2-40B4-BE49-F238E27FC236}">
                <a16:creationId xmlns:a16="http://schemas.microsoft.com/office/drawing/2014/main" id="{5EAAE709-A046-48DF-84CE-1411FBDBC8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4005"/>
          <a:stretch/>
        </p:blipFill>
        <p:spPr>
          <a:xfrm>
            <a:off x="8245160" y="5122621"/>
            <a:ext cx="898839" cy="1222146"/>
          </a:xfrm>
          <a:prstGeom prst="rect">
            <a:avLst/>
          </a:prstGeom>
        </p:spPr>
      </p:pic>
      <p:sp>
        <p:nvSpPr>
          <p:cNvPr id="13" name="TextBox 12">
            <a:extLst>
              <a:ext uri="{FF2B5EF4-FFF2-40B4-BE49-F238E27FC236}">
                <a16:creationId xmlns:a16="http://schemas.microsoft.com/office/drawing/2014/main" id="{4DC8A723-E7D4-4DBD-89A9-D3AB4B3DD663}"/>
              </a:ext>
            </a:extLst>
          </p:cNvPr>
          <p:cNvSpPr txBox="1"/>
          <p:nvPr/>
        </p:nvSpPr>
        <p:spPr>
          <a:xfrm>
            <a:off x="587905" y="3429000"/>
            <a:ext cx="2051280" cy="646331"/>
          </a:xfrm>
          <a:prstGeom prst="rect">
            <a:avLst/>
          </a:prstGeom>
          <a:noFill/>
        </p:spPr>
        <p:txBody>
          <a:bodyPr wrap="square">
            <a:spAutoFit/>
          </a:bodyPr>
          <a:lstStyle/>
          <a:p>
            <a:pPr algn="ctr"/>
            <a:r>
              <a:rPr lang="en-GB" b="1" dirty="0">
                <a:solidFill>
                  <a:srgbClr val="007AC2"/>
                </a:solidFill>
              </a:rPr>
              <a:t>Hauraki Gulf</a:t>
            </a:r>
          </a:p>
          <a:p>
            <a:pPr algn="ctr"/>
            <a:r>
              <a:rPr lang="en-GB" dirty="0">
                <a:solidFill>
                  <a:srgbClr val="00A8E7"/>
                </a:solidFill>
              </a:rPr>
              <a:t>Te Pare o Hauraki </a:t>
            </a:r>
          </a:p>
        </p:txBody>
      </p:sp>
    </p:spTree>
    <p:extLst>
      <p:ext uri="{BB962C8B-B14F-4D97-AF65-F5344CB8AC3E}">
        <p14:creationId xmlns:p14="http://schemas.microsoft.com/office/powerpoint/2010/main" val="417365605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p:tgtEl>
                                          <p:spTgt spid="3"/>
                                        </p:tgtEl>
                                        <p:attrNameLst>
                                          <p:attrName>ppt_y</p:attrName>
                                        </p:attrNameLst>
                                      </p:cBhvr>
                                      <p:tavLst>
                                        <p:tav tm="0">
                                          <p:val>
                                            <p:strVal val="#ppt_y+#ppt_h*1.125000"/>
                                          </p:val>
                                        </p:tav>
                                        <p:tav tm="100000">
                                          <p:val>
                                            <p:strVal val="#ppt_y"/>
                                          </p:val>
                                        </p:tav>
                                      </p:tavLst>
                                    </p:anim>
                                    <p:animEffect transition="in" filter="wipe(up)">
                                      <p:cBhvr>
                                        <p:cTn id="23" dur="500"/>
                                        <p:tgtEl>
                                          <p:spTgt spid="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Southern Right Whale</a:t>
            </a:r>
          </a:p>
        </p:txBody>
      </p:sp>
      <p:sp>
        <p:nvSpPr>
          <p:cNvPr id="5" name="Rectangle 4"/>
          <p:cNvSpPr/>
          <p:nvPr/>
        </p:nvSpPr>
        <p:spPr>
          <a:xfrm>
            <a:off x="755650" y="1633866"/>
            <a:ext cx="7632700" cy="2954655"/>
          </a:xfrm>
          <a:prstGeom prst="rect">
            <a:avLst/>
          </a:prstGeom>
        </p:spPr>
        <p:txBody>
          <a:bodyPr wrap="square" lIns="0" tIns="0" rIns="0" bIns="0">
            <a:spAutoFit/>
          </a:bodyPr>
          <a:lstStyle/>
          <a:p>
            <a:pPr>
              <a:spcAft>
                <a:spcPts val="1200"/>
              </a:spcAft>
            </a:pPr>
            <a:r>
              <a:rPr lang="en-GB" dirty="0"/>
              <a:t>Southern right whales’ bodies are a black or dark brown colour. They sometimes have pale regions on the underside and bumps on their bodies, and they don’t have a dorsal fin.</a:t>
            </a:r>
          </a:p>
          <a:p>
            <a:pPr>
              <a:spcAft>
                <a:spcPts val="1200"/>
              </a:spcAft>
            </a:pPr>
            <a:r>
              <a:rPr lang="en-GB" dirty="0"/>
              <a:t>Southern right whales tend to be solitary or live in small groups. They sometimes come together in larger groups if there are rich feeding grounds.</a:t>
            </a:r>
          </a:p>
          <a:p>
            <a:pPr>
              <a:spcAft>
                <a:spcPts val="1200"/>
              </a:spcAft>
            </a:pPr>
            <a:r>
              <a:rPr lang="en-GB" dirty="0"/>
              <a:t>Their main food is krill, plankton, small crustaceans and other tiny sea dwellers. They can come quite close to shore as they look for food.</a:t>
            </a:r>
          </a:p>
          <a:p>
            <a:pPr>
              <a:spcAft>
                <a:spcPts val="1200"/>
              </a:spcAft>
            </a:pPr>
            <a:r>
              <a:rPr lang="en-GB" dirty="0"/>
              <a:t>Southern right whales are migratory, and can sometimes be seen from New Zealand beaches.</a:t>
            </a:r>
          </a:p>
        </p:txBody>
      </p:sp>
      <p:sp>
        <p:nvSpPr>
          <p:cNvPr id="8" name="Oval 5">
            <a:extLst>
              <a:ext uri="{FF2B5EF4-FFF2-40B4-BE49-F238E27FC236}">
                <a16:creationId xmlns:a16="http://schemas.microsoft.com/office/drawing/2014/main" id="{41F4F49C-884E-4063-9ECB-7B43759AB45B}"/>
              </a:ext>
            </a:extLst>
          </p:cNvPr>
          <p:cNvSpPr/>
          <p:nvPr/>
        </p:nvSpPr>
        <p:spPr>
          <a:xfrm rot="1677015" flipV="1">
            <a:off x="-1609398" y="4379626"/>
            <a:ext cx="6944937" cy="2295325"/>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84" h="3905925">
                <a:moveTo>
                  <a:pt x="723726" y="1737192"/>
                </a:moveTo>
                <a:cubicBezTo>
                  <a:pt x="-918905" y="633575"/>
                  <a:pt x="673695" y="-65609"/>
                  <a:pt x="1210438" y="4876"/>
                </a:cubicBezTo>
                <a:cubicBezTo>
                  <a:pt x="1747181" y="75361"/>
                  <a:pt x="3430111" y="453986"/>
                  <a:pt x="3944184" y="2160101"/>
                </a:cubicBezTo>
                <a:cubicBezTo>
                  <a:pt x="3944184" y="3208967"/>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91EA36B6-10F7-4BBF-94E6-702E91C3083C}"/>
              </a:ext>
            </a:extLst>
          </p:cNvPr>
          <p:cNvGrpSpPr/>
          <p:nvPr/>
        </p:nvGrpSpPr>
        <p:grpSpPr>
          <a:xfrm>
            <a:off x="4708621" y="5301400"/>
            <a:ext cx="4435379" cy="849051"/>
            <a:chOff x="4708621" y="5301400"/>
            <a:chExt cx="4435379" cy="849051"/>
          </a:xfrm>
        </p:grpSpPr>
        <p:sp>
          <p:nvSpPr>
            <p:cNvPr id="7" name="Rectangle 6">
              <a:extLst>
                <a:ext uri="{FF2B5EF4-FFF2-40B4-BE49-F238E27FC236}">
                  <a16:creationId xmlns:a16="http://schemas.microsoft.com/office/drawing/2014/main" id="{2252CEC7-C97D-4AD1-894F-A1C1989D88C9}"/>
                </a:ext>
              </a:extLst>
            </p:cNvPr>
            <p:cNvSpPr/>
            <p:nvPr/>
          </p:nvSpPr>
          <p:spPr>
            <a:xfrm>
              <a:off x="4870141" y="5301400"/>
              <a:ext cx="4273859"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1200"/>
                </a:spcAft>
              </a:pPr>
              <a:r>
                <a:rPr lang="pl-PL" dirty="0"/>
                <a:t>Southern Right Whale - Tohorā</a:t>
              </a:r>
              <a:endParaRPr lang="en-GB" dirty="0"/>
            </a:p>
          </p:txBody>
        </p:sp>
        <p:pic>
          <p:nvPicPr>
            <p:cNvPr id="9" name="Picture 8">
              <a:extLst>
                <a:ext uri="{FF2B5EF4-FFF2-40B4-BE49-F238E27FC236}">
                  <a16:creationId xmlns:a16="http://schemas.microsoft.com/office/drawing/2014/main" id="{C9C2F4FB-B70F-416E-AF03-B8A486B561F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4708621" y="5301400"/>
              <a:ext cx="150121" cy="849051"/>
            </a:xfrm>
            <a:prstGeom prst="rect">
              <a:avLst/>
            </a:prstGeom>
            <a:ln w="12700">
              <a:solidFill>
                <a:srgbClr val="007AC2"/>
              </a:solidFill>
            </a:ln>
          </p:spPr>
        </p:pic>
      </p:grpSp>
      <p:pic>
        <p:nvPicPr>
          <p:cNvPr id="3" name="Picture 2">
            <a:extLst>
              <a:ext uri="{FF2B5EF4-FFF2-40B4-BE49-F238E27FC236}">
                <a16:creationId xmlns:a16="http://schemas.microsoft.com/office/drawing/2014/main" id="{A86F615E-35D6-4C07-B9D7-E53EB6FD305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656632">
            <a:off x="-1716248" y="4936801"/>
            <a:ext cx="6772150" cy="2367772"/>
          </a:xfrm>
          <a:prstGeom prst="rect">
            <a:avLst/>
          </a:prstGeom>
        </p:spPr>
      </p:pic>
    </p:spTree>
    <p:extLst>
      <p:ext uri="{BB962C8B-B14F-4D97-AF65-F5344CB8AC3E}">
        <p14:creationId xmlns:p14="http://schemas.microsoft.com/office/powerpoint/2010/main" val="283896237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1+#ppt_w/2"/>
                                          </p:val>
                                        </p:tav>
                                        <p:tav tm="100000">
                                          <p:val>
                                            <p:strVal val="#ppt_x"/>
                                          </p:val>
                                        </p:tav>
                                      </p:tavLst>
                                    </p:anim>
                                    <p:anim calcmode="lin" valueType="num">
                                      <p:cBhvr additive="base">
                                        <p:cTn id="4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Southern Right Whale</a:t>
            </a:r>
          </a:p>
        </p:txBody>
      </p:sp>
      <p:pic>
        <p:nvPicPr>
          <p:cNvPr id="6" name="Picture 5">
            <a:extLst>
              <a:ext uri="{FF2B5EF4-FFF2-40B4-BE49-F238E27FC236}">
                <a16:creationId xmlns:a16="http://schemas.microsoft.com/office/drawing/2014/main" id="{2BFE6884-2C83-427A-B1A9-5D8399FC4F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sp>
        <p:nvSpPr>
          <p:cNvPr id="7" name="TextBox 21">
            <a:extLst>
              <a:ext uri="{FF2B5EF4-FFF2-40B4-BE49-F238E27FC236}">
                <a16:creationId xmlns:a16="http://schemas.microsoft.com/office/drawing/2014/main" id="{058C881C-8CC5-4742-B188-7F773F3362AD}"/>
              </a:ext>
            </a:extLst>
          </p:cNvPr>
          <p:cNvSpPr txBox="1">
            <a:spLocks noChangeArrowheads="1"/>
          </p:cNvSpPr>
          <p:nvPr/>
        </p:nvSpPr>
        <p:spPr bwMode="auto">
          <a:xfrm>
            <a:off x="2652472" y="6108353"/>
            <a:ext cx="3785236"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Southern Right Whale at Logans beach, Victoria</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Department of Environment &amp; Primary Industries</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28" name="Group 27">
            <a:extLst>
              <a:ext uri="{FF2B5EF4-FFF2-40B4-BE49-F238E27FC236}">
                <a16:creationId xmlns:a16="http://schemas.microsoft.com/office/drawing/2014/main" id="{1BCB6919-30DE-4D78-B304-4E309BC3024E}"/>
              </a:ext>
            </a:extLst>
          </p:cNvPr>
          <p:cNvGrpSpPr/>
          <p:nvPr/>
        </p:nvGrpSpPr>
        <p:grpSpPr>
          <a:xfrm>
            <a:off x="631009" y="1768791"/>
            <a:ext cx="7828163" cy="4309924"/>
            <a:chOff x="631009" y="1840604"/>
            <a:chExt cx="7828163" cy="4309924"/>
          </a:xfrm>
        </p:grpSpPr>
        <p:grpSp>
          <p:nvGrpSpPr>
            <p:cNvPr id="29" name="Group 28">
              <a:extLst>
                <a:ext uri="{FF2B5EF4-FFF2-40B4-BE49-F238E27FC236}">
                  <a16:creationId xmlns:a16="http://schemas.microsoft.com/office/drawing/2014/main" id="{F6F1BA53-01A5-410E-BD8F-18A87C100A44}"/>
                </a:ext>
              </a:extLst>
            </p:cNvPr>
            <p:cNvGrpSpPr/>
            <p:nvPr/>
          </p:nvGrpSpPr>
          <p:grpSpPr>
            <a:xfrm>
              <a:off x="8209888" y="5229878"/>
              <a:ext cx="249284" cy="920650"/>
              <a:chOff x="631007" y="5367798"/>
              <a:chExt cx="249284" cy="920650"/>
            </a:xfrm>
          </p:grpSpPr>
          <p:sp>
            <p:nvSpPr>
              <p:cNvPr id="34" name="Oval 33">
                <a:extLst>
                  <a:ext uri="{FF2B5EF4-FFF2-40B4-BE49-F238E27FC236}">
                    <a16:creationId xmlns:a16="http://schemas.microsoft.com/office/drawing/2014/main" id="{8A472153-E571-4EA0-8D7E-771575C20AD6}"/>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9E47CCB3-82F0-4AFE-8ACA-044D8BCE1247}"/>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FDB26FDD-AF28-4EEA-8767-4842EF3AED9E}"/>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7F3ED4D3-B0C2-47CD-800A-839C146AA462}"/>
                </a:ext>
              </a:extLst>
            </p:cNvPr>
            <p:cNvGrpSpPr/>
            <p:nvPr/>
          </p:nvGrpSpPr>
          <p:grpSpPr>
            <a:xfrm rot="10800000">
              <a:off x="631009" y="1840604"/>
              <a:ext cx="249284" cy="920650"/>
              <a:chOff x="631007" y="5367798"/>
              <a:chExt cx="249284" cy="920650"/>
            </a:xfrm>
          </p:grpSpPr>
          <p:sp>
            <p:nvSpPr>
              <p:cNvPr id="31" name="Oval 30">
                <a:extLst>
                  <a:ext uri="{FF2B5EF4-FFF2-40B4-BE49-F238E27FC236}">
                    <a16:creationId xmlns:a16="http://schemas.microsoft.com/office/drawing/2014/main" id="{1A09741E-F1A7-4542-A7A5-28DC1E90AB51}"/>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B63A8B25-A6B8-4B82-B072-70BB9D66AEF9}"/>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9F84480-7506-4B83-8C0B-714055D58252}"/>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12455294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F8959E-CE8D-4654-9267-230B055486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13978" y="1619795"/>
            <a:ext cx="3106511" cy="4603740"/>
          </a:xfrm>
          <a:prstGeom prst="rect">
            <a:avLst/>
          </a:prstGeom>
        </p:spPr>
      </p:pic>
      <p:sp>
        <p:nvSpPr>
          <p:cNvPr id="21" name="Title 20"/>
          <p:cNvSpPr>
            <a:spLocks noGrp="1"/>
          </p:cNvSpPr>
          <p:nvPr>
            <p:ph type="title"/>
          </p:nvPr>
        </p:nvSpPr>
        <p:spPr/>
        <p:txBody>
          <a:bodyPr anchor="ctr" anchorCtr="0"/>
          <a:lstStyle/>
          <a:p>
            <a:pPr algn="ctr"/>
            <a:r>
              <a:rPr lang="en-GB" sz="3600" dirty="0">
                <a:latin typeface="+mn-lt"/>
              </a:rPr>
              <a:t>Southern Right Whale</a:t>
            </a:r>
          </a:p>
        </p:txBody>
      </p:sp>
      <p:pic>
        <p:nvPicPr>
          <p:cNvPr id="3" name="Picture 2">
            <a:extLst>
              <a:ext uri="{FF2B5EF4-FFF2-40B4-BE49-F238E27FC236}">
                <a16:creationId xmlns:a16="http://schemas.microsoft.com/office/drawing/2014/main" id="{D2BCC05E-FF2C-4972-8E46-A10ED75B0A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82377" y="2392682"/>
            <a:ext cx="934394" cy="326696"/>
          </a:xfrm>
          <a:prstGeom prst="rect">
            <a:avLst/>
          </a:prstGeom>
        </p:spPr>
      </p:pic>
      <p:pic>
        <p:nvPicPr>
          <p:cNvPr id="11" name="Picture 10">
            <a:extLst>
              <a:ext uri="{FF2B5EF4-FFF2-40B4-BE49-F238E27FC236}">
                <a16:creationId xmlns:a16="http://schemas.microsoft.com/office/drawing/2014/main" id="{7D8B1964-0CC7-4524-A2FB-71280BAC09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2295" y="1980032"/>
            <a:ext cx="934394" cy="326696"/>
          </a:xfrm>
          <a:prstGeom prst="rect">
            <a:avLst/>
          </a:prstGeom>
        </p:spPr>
      </p:pic>
      <p:pic>
        <p:nvPicPr>
          <p:cNvPr id="12" name="Picture 11">
            <a:extLst>
              <a:ext uri="{FF2B5EF4-FFF2-40B4-BE49-F238E27FC236}">
                <a16:creationId xmlns:a16="http://schemas.microsoft.com/office/drawing/2014/main" id="{4591AD9F-32AE-474E-A6F2-9B3B4EEF7B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23528" y="3578730"/>
            <a:ext cx="934394" cy="326696"/>
          </a:xfrm>
          <a:prstGeom prst="rect">
            <a:avLst/>
          </a:prstGeom>
        </p:spPr>
      </p:pic>
      <p:pic>
        <p:nvPicPr>
          <p:cNvPr id="13" name="Picture 12">
            <a:extLst>
              <a:ext uri="{FF2B5EF4-FFF2-40B4-BE49-F238E27FC236}">
                <a16:creationId xmlns:a16="http://schemas.microsoft.com/office/drawing/2014/main" id="{42B520A6-4C52-4062-8DAE-819B83D7EA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5816" y="4601430"/>
            <a:ext cx="934394" cy="326696"/>
          </a:xfrm>
          <a:prstGeom prst="rect">
            <a:avLst/>
          </a:prstGeom>
        </p:spPr>
      </p:pic>
      <p:pic>
        <p:nvPicPr>
          <p:cNvPr id="14" name="Picture 13">
            <a:extLst>
              <a:ext uri="{FF2B5EF4-FFF2-40B4-BE49-F238E27FC236}">
                <a16:creationId xmlns:a16="http://schemas.microsoft.com/office/drawing/2014/main" id="{92B0D3B9-B7EB-4415-9FE7-77EBBC6443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1521" y="5807960"/>
            <a:ext cx="934394" cy="326696"/>
          </a:xfrm>
          <a:prstGeom prst="rect">
            <a:avLst/>
          </a:prstGeom>
        </p:spPr>
      </p:pic>
      <p:pic>
        <p:nvPicPr>
          <p:cNvPr id="15" name="Picture 14">
            <a:extLst>
              <a:ext uri="{FF2B5EF4-FFF2-40B4-BE49-F238E27FC236}">
                <a16:creationId xmlns:a16="http://schemas.microsoft.com/office/drawing/2014/main" id="{DD10EDE4-3908-44E4-B04F-DD696B9CCA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08034" y="4822116"/>
            <a:ext cx="934394" cy="326696"/>
          </a:xfrm>
          <a:prstGeom prst="rect">
            <a:avLst/>
          </a:prstGeom>
        </p:spPr>
      </p:pic>
      <p:pic>
        <p:nvPicPr>
          <p:cNvPr id="16" name="Picture 15">
            <a:extLst>
              <a:ext uri="{FF2B5EF4-FFF2-40B4-BE49-F238E27FC236}">
                <a16:creationId xmlns:a16="http://schemas.microsoft.com/office/drawing/2014/main" id="{3BD78B0D-5A62-4753-A48E-BA075E8672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2389" y="3938951"/>
            <a:ext cx="934394" cy="326696"/>
          </a:xfrm>
          <a:prstGeom prst="rect">
            <a:avLst/>
          </a:prstGeom>
        </p:spPr>
      </p:pic>
    </p:spTree>
    <p:extLst>
      <p:ext uri="{BB962C8B-B14F-4D97-AF65-F5344CB8AC3E}">
        <p14:creationId xmlns:p14="http://schemas.microsoft.com/office/powerpoint/2010/main" val="318710964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p:tgtEl>
                                          <p:spTgt spid="3"/>
                                        </p:tgtEl>
                                        <p:attrNameLst>
                                          <p:attrName>ppt_y</p:attrName>
                                        </p:attrNameLst>
                                      </p:cBhvr>
                                      <p:tavLst>
                                        <p:tav tm="0">
                                          <p:val>
                                            <p:strVal val="#ppt_y+#ppt_h*1.125000"/>
                                          </p:val>
                                        </p:tav>
                                        <p:tav tm="100000">
                                          <p:val>
                                            <p:strVal val="#ppt_y"/>
                                          </p:val>
                                        </p:tav>
                                      </p:tavLst>
                                    </p:anim>
                                    <p:animEffect transition="in" filter="wipe(up)">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5">
            <a:extLst>
              <a:ext uri="{FF2B5EF4-FFF2-40B4-BE49-F238E27FC236}">
                <a16:creationId xmlns:a16="http://schemas.microsoft.com/office/drawing/2014/main" id="{BF73ABD1-B764-486D-BB37-81BA1EA84885}"/>
              </a:ext>
            </a:extLst>
          </p:cNvPr>
          <p:cNvSpPr/>
          <p:nvPr/>
        </p:nvSpPr>
        <p:spPr>
          <a:xfrm flipH="1" flipV="1">
            <a:off x="-1133758" y="3910236"/>
            <a:ext cx="6268883" cy="2383305"/>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84" h="3905925">
                <a:moveTo>
                  <a:pt x="723726" y="1737192"/>
                </a:moveTo>
                <a:cubicBezTo>
                  <a:pt x="-918905" y="633575"/>
                  <a:pt x="673695" y="-65609"/>
                  <a:pt x="1210438" y="4876"/>
                </a:cubicBezTo>
                <a:cubicBezTo>
                  <a:pt x="1747181" y="75361"/>
                  <a:pt x="3430111" y="453986"/>
                  <a:pt x="3944184" y="2160101"/>
                </a:cubicBezTo>
                <a:cubicBezTo>
                  <a:pt x="3944184" y="3208967"/>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p:txBody>
          <a:bodyPr anchor="ctr" anchorCtr="0"/>
          <a:lstStyle/>
          <a:p>
            <a:pPr algn="ctr"/>
            <a:r>
              <a:rPr lang="en-GB" sz="3600" dirty="0">
                <a:latin typeface="+mn-lt"/>
              </a:rPr>
              <a:t>Blue Whale</a:t>
            </a:r>
          </a:p>
        </p:txBody>
      </p:sp>
      <p:sp>
        <p:nvSpPr>
          <p:cNvPr id="5" name="Rectangle 4"/>
          <p:cNvSpPr/>
          <p:nvPr/>
        </p:nvSpPr>
        <p:spPr>
          <a:xfrm>
            <a:off x="755650" y="1633866"/>
            <a:ext cx="7632700" cy="2246769"/>
          </a:xfrm>
          <a:prstGeom prst="rect">
            <a:avLst/>
          </a:prstGeom>
        </p:spPr>
        <p:txBody>
          <a:bodyPr wrap="square" lIns="0" tIns="0" rIns="0" bIns="0">
            <a:spAutoFit/>
          </a:bodyPr>
          <a:lstStyle/>
          <a:p>
            <a:pPr>
              <a:spcAft>
                <a:spcPts val="1200"/>
              </a:spcAft>
            </a:pPr>
            <a:r>
              <a:rPr lang="en-GB" dirty="0"/>
              <a:t>Blue whales are the largest animal in the world. They have a dark blue-grey colour with some paler colours underneath. Their dorsal fin is small and </a:t>
            </a:r>
            <a:r>
              <a:rPr lang="en-GB"/>
              <a:t>set further along </a:t>
            </a:r>
            <a:r>
              <a:rPr lang="en-GB" dirty="0"/>
              <a:t>their body.</a:t>
            </a:r>
          </a:p>
          <a:p>
            <a:pPr>
              <a:spcAft>
                <a:spcPts val="1200"/>
              </a:spcAft>
            </a:pPr>
            <a:r>
              <a:rPr lang="en-GB" dirty="0"/>
              <a:t>Blue whales usually live alone or in pairs but form larger groups when in good feeding grounds.</a:t>
            </a:r>
          </a:p>
          <a:p>
            <a:pPr>
              <a:spcAft>
                <a:spcPts val="1200"/>
              </a:spcAft>
            </a:pPr>
            <a:r>
              <a:rPr lang="en-GB" dirty="0"/>
              <a:t>Blue whales are found offshore from the Bay of Islands and Kaikōura. They have recently been discovered feeding in the South Taranaki Bight.</a:t>
            </a:r>
          </a:p>
        </p:txBody>
      </p:sp>
      <p:grpSp>
        <p:nvGrpSpPr>
          <p:cNvPr id="4" name="Group 3">
            <a:extLst>
              <a:ext uri="{FF2B5EF4-FFF2-40B4-BE49-F238E27FC236}">
                <a16:creationId xmlns:a16="http://schemas.microsoft.com/office/drawing/2014/main" id="{97C0720F-9FA3-45C2-B6BD-297914A864C1}"/>
              </a:ext>
            </a:extLst>
          </p:cNvPr>
          <p:cNvGrpSpPr/>
          <p:nvPr/>
        </p:nvGrpSpPr>
        <p:grpSpPr>
          <a:xfrm>
            <a:off x="4963071" y="4978124"/>
            <a:ext cx="4180929" cy="1202994"/>
            <a:chOff x="4963071" y="4978124"/>
            <a:chExt cx="4180929" cy="1202994"/>
          </a:xfrm>
        </p:grpSpPr>
        <p:sp>
          <p:nvSpPr>
            <p:cNvPr id="8" name="Rectangle 7">
              <a:extLst>
                <a:ext uri="{FF2B5EF4-FFF2-40B4-BE49-F238E27FC236}">
                  <a16:creationId xmlns:a16="http://schemas.microsoft.com/office/drawing/2014/main" id="{AF33E59D-3680-4C84-95B5-0F3FE5B6E99E}"/>
                </a:ext>
              </a:extLst>
            </p:cNvPr>
            <p:cNvSpPr/>
            <p:nvPr/>
          </p:nvSpPr>
          <p:spPr>
            <a:xfrm>
              <a:off x="5053021" y="4978124"/>
              <a:ext cx="4090979" cy="1202994"/>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600"/>
                </a:spcAft>
              </a:pPr>
              <a:r>
                <a:rPr lang="en-GB" dirty="0"/>
                <a:t>Blue Whale - </a:t>
              </a:r>
              <a:r>
                <a:rPr lang="en-GB" dirty="0" err="1"/>
                <a:t>Wēra</a:t>
              </a:r>
              <a:r>
                <a:rPr lang="en-GB" dirty="0"/>
                <a:t> Kahurangi </a:t>
              </a:r>
            </a:p>
            <a:p>
              <a:pPr>
                <a:spcAft>
                  <a:spcPts val="600"/>
                </a:spcAft>
              </a:pPr>
              <a:r>
                <a:rPr lang="en-GB" dirty="0"/>
                <a:t>Bay of Islands - </a:t>
              </a:r>
              <a:r>
                <a:rPr lang="en-GB" dirty="0" err="1"/>
                <a:t>Pēwhairangi</a:t>
              </a:r>
              <a:endParaRPr lang="en-GB" dirty="0"/>
            </a:p>
          </p:txBody>
        </p:sp>
        <p:pic>
          <p:nvPicPr>
            <p:cNvPr id="10" name="Picture 9">
              <a:extLst>
                <a:ext uri="{FF2B5EF4-FFF2-40B4-BE49-F238E27FC236}">
                  <a16:creationId xmlns:a16="http://schemas.microsoft.com/office/drawing/2014/main" id="{04072FA2-7085-4B4C-B7C6-19AEE74562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4963071" y="4978124"/>
              <a:ext cx="150121" cy="1202994"/>
            </a:xfrm>
            <a:prstGeom prst="rect">
              <a:avLst/>
            </a:prstGeom>
            <a:ln w="12700">
              <a:solidFill>
                <a:srgbClr val="007AC2"/>
              </a:solidFill>
            </a:ln>
          </p:spPr>
        </p:pic>
      </p:grpSp>
      <p:pic>
        <p:nvPicPr>
          <p:cNvPr id="3" name="Picture 2">
            <a:extLst>
              <a:ext uri="{FF2B5EF4-FFF2-40B4-BE49-F238E27FC236}">
                <a16:creationId xmlns:a16="http://schemas.microsoft.com/office/drawing/2014/main" id="{45CF7463-9545-4DE4-9C58-3D5A56A32E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46574">
            <a:off x="-1375059" y="4480771"/>
            <a:ext cx="6395642" cy="2012633"/>
          </a:xfrm>
          <a:prstGeom prst="rect">
            <a:avLst/>
          </a:prstGeom>
        </p:spPr>
      </p:pic>
    </p:spTree>
    <p:extLst>
      <p:ext uri="{BB962C8B-B14F-4D97-AF65-F5344CB8AC3E}">
        <p14:creationId xmlns:p14="http://schemas.microsoft.com/office/powerpoint/2010/main" val="414681273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chor="ctr" anchorCtr="0"/>
          <a:lstStyle/>
          <a:p>
            <a:pPr algn="ctr"/>
            <a:r>
              <a:rPr lang="en-GB" sz="3600" dirty="0">
                <a:latin typeface="+mn-lt"/>
              </a:rPr>
              <a:t>Blue Whale</a:t>
            </a:r>
          </a:p>
        </p:txBody>
      </p:sp>
      <p:pic>
        <p:nvPicPr>
          <p:cNvPr id="7" name="Picture 6">
            <a:extLst>
              <a:ext uri="{FF2B5EF4-FFF2-40B4-BE49-F238E27FC236}">
                <a16:creationId xmlns:a16="http://schemas.microsoft.com/office/drawing/2014/main" id="{E3F5B6D9-B04E-41AC-B8EC-6AF4D8E432A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sp>
        <p:nvSpPr>
          <p:cNvPr id="9" name="TextBox 21">
            <a:extLst>
              <a:ext uri="{FF2B5EF4-FFF2-40B4-BE49-F238E27FC236}">
                <a16:creationId xmlns:a16="http://schemas.microsoft.com/office/drawing/2014/main" id="{40A0FB27-D898-4179-A83A-4EEF835D53BD}"/>
              </a:ext>
            </a:extLst>
          </p:cNvPr>
          <p:cNvSpPr txBox="1">
            <a:spLocks noChangeArrowheads="1"/>
          </p:cNvSpPr>
          <p:nvPr/>
        </p:nvSpPr>
        <p:spPr bwMode="auto">
          <a:xfrm>
            <a:off x="2762635" y="610835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Blue Whale (Balaenoptera musculus)</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David Slater</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31" name="Group 30">
            <a:extLst>
              <a:ext uri="{FF2B5EF4-FFF2-40B4-BE49-F238E27FC236}">
                <a16:creationId xmlns:a16="http://schemas.microsoft.com/office/drawing/2014/main" id="{571AFCF5-34C9-4D87-8B1D-0C90F9CB9D77}"/>
              </a:ext>
            </a:extLst>
          </p:cNvPr>
          <p:cNvGrpSpPr/>
          <p:nvPr/>
        </p:nvGrpSpPr>
        <p:grpSpPr>
          <a:xfrm>
            <a:off x="631009" y="1768791"/>
            <a:ext cx="7828163" cy="4309924"/>
            <a:chOff x="631009" y="1840604"/>
            <a:chExt cx="7828163" cy="4309924"/>
          </a:xfrm>
        </p:grpSpPr>
        <p:grpSp>
          <p:nvGrpSpPr>
            <p:cNvPr id="32" name="Group 31">
              <a:extLst>
                <a:ext uri="{FF2B5EF4-FFF2-40B4-BE49-F238E27FC236}">
                  <a16:creationId xmlns:a16="http://schemas.microsoft.com/office/drawing/2014/main" id="{C2CE6DA6-1B93-4418-9617-CD299925835D}"/>
                </a:ext>
              </a:extLst>
            </p:cNvPr>
            <p:cNvGrpSpPr/>
            <p:nvPr/>
          </p:nvGrpSpPr>
          <p:grpSpPr>
            <a:xfrm>
              <a:off x="8209888" y="5229878"/>
              <a:ext cx="249284" cy="920650"/>
              <a:chOff x="631007" y="5367798"/>
              <a:chExt cx="249284" cy="920650"/>
            </a:xfrm>
          </p:grpSpPr>
          <p:sp>
            <p:nvSpPr>
              <p:cNvPr id="37" name="Oval 36">
                <a:extLst>
                  <a:ext uri="{FF2B5EF4-FFF2-40B4-BE49-F238E27FC236}">
                    <a16:creationId xmlns:a16="http://schemas.microsoft.com/office/drawing/2014/main" id="{A24A5476-E28B-4E55-8064-D0406F88D9D5}"/>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74F43AD-210E-40B5-86F6-51AC6EF6F002}"/>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4C0652DB-F879-496C-BAFA-DC08B8A086B9}"/>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AD3BD257-5CFA-4576-B0FA-7251F61FA4D2}"/>
                </a:ext>
              </a:extLst>
            </p:cNvPr>
            <p:cNvGrpSpPr/>
            <p:nvPr/>
          </p:nvGrpSpPr>
          <p:grpSpPr>
            <a:xfrm rot="10800000">
              <a:off x="631009" y="1840604"/>
              <a:ext cx="249284" cy="920650"/>
              <a:chOff x="631007" y="5367798"/>
              <a:chExt cx="249284" cy="920650"/>
            </a:xfrm>
          </p:grpSpPr>
          <p:sp>
            <p:nvSpPr>
              <p:cNvPr id="34" name="Oval 33">
                <a:extLst>
                  <a:ext uri="{FF2B5EF4-FFF2-40B4-BE49-F238E27FC236}">
                    <a16:creationId xmlns:a16="http://schemas.microsoft.com/office/drawing/2014/main" id="{F3678951-2536-4F07-A8DD-2AAF568FA0E5}"/>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CC5D7FBA-66B1-42DC-B435-E8967FE442FF}"/>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E52C570-FC38-4FC0-925A-554C6874110B}"/>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8145781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743DC8-16FE-402E-BFF7-BAC7CDB36F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75971" y="1619795"/>
            <a:ext cx="3106511" cy="4603740"/>
          </a:xfrm>
          <a:prstGeom prst="rect">
            <a:avLst/>
          </a:prstGeom>
        </p:spPr>
      </p:pic>
      <p:sp>
        <p:nvSpPr>
          <p:cNvPr id="21" name="Title 20"/>
          <p:cNvSpPr>
            <a:spLocks noGrp="1"/>
          </p:cNvSpPr>
          <p:nvPr>
            <p:ph type="title"/>
          </p:nvPr>
        </p:nvSpPr>
        <p:spPr/>
        <p:txBody>
          <a:bodyPr anchor="ctr" anchorCtr="0"/>
          <a:lstStyle/>
          <a:p>
            <a:pPr algn="ctr"/>
            <a:r>
              <a:rPr lang="en-GB" sz="3600" dirty="0">
                <a:latin typeface="+mn-lt"/>
              </a:rPr>
              <a:t>Blue Whale</a:t>
            </a:r>
          </a:p>
        </p:txBody>
      </p:sp>
      <p:pic>
        <p:nvPicPr>
          <p:cNvPr id="3" name="Picture 2">
            <a:extLst>
              <a:ext uri="{FF2B5EF4-FFF2-40B4-BE49-F238E27FC236}">
                <a16:creationId xmlns:a16="http://schemas.microsoft.com/office/drawing/2014/main" id="{4306D3E6-C247-4EFC-B1C3-9CFBC9E6A4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7483" y="3496251"/>
            <a:ext cx="635431" cy="199963"/>
          </a:xfrm>
          <a:prstGeom prst="rect">
            <a:avLst/>
          </a:prstGeom>
        </p:spPr>
      </p:pic>
      <p:sp>
        <p:nvSpPr>
          <p:cNvPr id="10" name="TextBox 9">
            <a:extLst>
              <a:ext uri="{FF2B5EF4-FFF2-40B4-BE49-F238E27FC236}">
                <a16:creationId xmlns:a16="http://schemas.microsoft.com/office/drawing/2014/main" id="{948DE497-BF56-4142-8B33-61EE54A1A2CD}"/>
              </a:ext>
            </a:extLst>
          </p:cNvPr>
          <p:cNvSpPr txBox="1"/>
          <p:nvPr/>
        </p:nvSpPr>
        <p:spPr>
          <a:xfrm>
            <a:off x="2737743" y="1874412"/>
            <a:ext cx="1864301" cy="646331"/>
          </a:xfrm>
          <a:prstGeom prst="rect">
            <a:avLst/>
          </a:prstGeom>
          <a:noFill/>
        </p:spPr>
        <p:txBody>
          <a:bodyPr wrap="square">
            <a:spAutoFit/>
          </a:bodyPr>
          <a:lstStyle/>
          <a:p>
            <a:pPr algn="ctr"/>
            <a:r>
              <a:rPr lang="en-GB" b="1" dirty="0">
                <a:solidFill>
                  <a:srgbClr val="007AC2"/>
                </a:solidFill>
              </a:rPr>
              <a:t>Bay of Islands</a:t>
            </a:r>
          </a:p>
          <a:p>
            <a:pPr algn="ctr"/>
            <a:r>
              <a:rPr lang="en-GB" dirty="0" err="1">
                <a:solidFill>
                  <a:srgbClr val="00A8E7"/>
                </a:solidFill>
              </a:rPr>
              <a:t>Pēwhairangi</a:t>
            </a:r>
            <a:endParaRPr lang="en-GB" dirty="0">
              <a:solidFill>
                <a:srgbClr val="00A8E7"/>
              </a:solidFill>
            </a:endParaRPr>
          </a:p>
        </p:txBody>
      </p:sp>
      <p:sp>
        <p:nvSpPr>
          <p:cNvPr id="11" name="TextBox 10">
            <a:extLst>
              <a:ext uri="{FF2B5EF4-FFF2-40B4-BE49-F238E27FC236}">
                <a16:creationId xmlns:a16="http://schemas.microsoft.com/office/drawing/2014/main" id="{A0ED0E2F-C401-4A40-928D-5676D88AFEF7}"/>
              </a:ext>
            </a:extLst>
          </p:cNvPr>
          <p:cNvSpPr txBox="1"/>
          <p:nvPr/>
        </p:nvSpPr>
        <p:spPr>
          <a:xfrm>
            <a:off x="4961811" y="4307401"/>
            <a:ext cx="1196933" cy="369332"/>
          </a:xfrm>
          <a:prstGeom prst="rect">
            <a:avLst/>
          </a:prstGeom>
          <a:noFill/>
        </p:spPr>
        <p:txBody>
          <a:bodyPr wrap="square">
            <a:spAutoFit/>
          </a:bodyPr>
          <a:lstStyle/>
          <a:p>
            <a:pPr algn="ctr"/>
            <a:r>
              <a:rPr lang="en-GB" b="1" dirty="0">
                <a:solidFill>
                  <a:srgbClr val="007AC2"/>
                </a:solidFill>
              </a:rPr>
              <a:t>Kaikōura</a:t>
            </a:r>
          </a:p>
        </p:txBody>
      </p:sp>
      <p:sp>
        <p:nvSpPr>
          <p:cNvPr id="12" name="TextBox 11">
            <a:extLst>
              <a:ext uri="{FF2B5EF4-FFF2-40B4-BE49-F238E27FC236}">
                <a16:creationId xmlns:a16="http://schemas.microsoft.com/office/drawing/2014/main" id="{910B72EB-100B-499D-8CA4-5C0E43C22007}"/>
              </a:ext>
            </a:extLst>
          </p:cNvPr>
          <p:cNvSpPr txBox="1"/>
          <p:nvPr/>
        </p:nvSpPr>
        <p:spPr>
          <a:xfrm>
            <a:off x="1737096" y="3709671"/>
            <a:ext cx="2493534" cy="369332"/>
          </a:xfrm>
          <a:prstGeom prst="rect">
            <a:avLst/>
          </a:prstGeom>
          <a:noFill/>
        </p:spPr>
        <p:txBody>
          <a:bodyPr wrap="square">
            <a:spAutoFit/>
          </a:bodyPr>
          <a:lstStyle/>
          <a:p>
            <a:pPr algn="ctr"/>
            <a:r>
              <a:rPr lang="en-GB" b="1" dirty="0">
                <a:solidFill>
                  <a:srgbClr val="007AC2"/>
                </a:solidFill>
              </a:rPr>
              <a:t>South Taranaki Bight</a:t>
            </a:r>
          </a:p>
        </p:txBody>
      </p:sp>
      <p:pic>
        <p:nvPicPr>
          <p:cNvPr id="13" name="Picture 12">
            <a:extLst>
              <a:ext uri="{FF2B5EF4-FFF2-40B4-BE49-F238E27FC236}">
                <a16:creationId xmlns:a16="http://schemas.microsoft.com/office/drawing/2014/main" id="{73C848AF-AF57-4D8D-A6AB-9F5713502C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7246" y="4752841"/>
            <a:ext cx="635431" cy="199963"/>
          </a:xfrm>
          <a:prstGeom prst="rect">
            <a:avLst/>
          </a:prstGeom>
        </p:spPr>
      </p:pic>
      <p:pic>
        <p:nvPicPr>
          <p:cNvPr id="14" name="Picture 13">
            <a:extLst>
              <a:ext uri="{FF2B5EF4-FFF2-40B4-BE49-F238E27FC236}">
                <a16:creationId xmlns:a16="http://schemas.microsoft.com/office/drawing/2014/main" id="{90ED0B8C-18BC-4155-857C-8DABA976E1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7247" y="1774430"/>
            <a:ext cx="635431" cy="199963"/>
          </a:xfrm>
          <a:prstGeom prst="rect">
            <a:avLst/>
          </a:prstGeom>
        </p:spPr>
      </p:pic>
    </p:spTree>
    <p:extLst>
      <p:ext uri="{BB962C8B-B14F-4D97-AF65-F5344CB8AC3E}">
        <p14:creationId xmlns:p14="http://schemas.microsoft.com/office/powerpoint/2010/main" val="196004818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p:tgtEl>
                                          <p:spTgt spid="3"/>
                                        </p:tgtEl>
                                        <p:attrNameLst>
                                          <p:attrName>ppt_y</p:attrName>
                                        </p:attrNameLst>
                                      </p:cBhvr>
                                      <p:tavLst>
                                        <p:tav tm="0">
                                          <p:val>
                                            <p:strVal val="#ppt_y+#ppt_h*1.125000"/>
                                          </p:val>
                                        </p:tav>
                                        <p:tav tm="100000">
                                          <p:val>
                                            <p:strVal val="#ppt_y"/>
                                          </p:val>
                                        </p:tav>
                                      </p:tavLst>
                                    </p:anim>
                                    <p:animEffect transition="in" filter="wipe(up)">
                                      <p:cBhvr>
                                        <p:cTn id="23" dur="500"/>
                                        <p:tgtEl>
                                          <p:spTgt spid="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p:tgtEl>
                                          <p:spTgt spid="14"/>
                                        </p:tgtEl>
                                        <p:attrNameLst>
                                          <p:attrName>ppt_y</p:attrName>
                                        </p:attrNameLst>
                                      </p:cBhvr>
                                      <p:tavLst>
                                        <p:tav tm="0">
                                          <p:val>
                                            <p:strVal val="#ppt_y+#ppt_h*1.125000"/>
                                          </p:val>
                                        </p:tav>
                                        <p:tav tm="100000">
                                          <p:val>
                                            <p:strVal val="#ppt_y"/>
                                          </p:val>
                                        </p:tav>
                                      </p:tavLst>
                                    </p:anim>
                                    <p:animEffect transition="in" filter="wipe(up)">
                                      <p:cBhvr>
                                        <p:cTn id="33" dur="500"/>
                                        <p:tgtEl>
                                          <p:spTgt spid="14"/>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9393" y="1660305"/>
            <a:ext cx="7795683" cy="3939540"/>
          </a:xfrm>
          <a:prstGeom prst="rect">
            <a:avLst/>
          </a:prstGeom>
        </p:spPr>
        <p:txBody>
          <a:bodyPr wrap="square" lIns="0" tIns="0" rIns="0" bIns="0">
            <a:spAutoFit/>
          </a:bodyPr>
          <a:lstStyle/>
          <a:p>
            <a:pPr>
              <a:spcAft>
                <a:spcPts val="1200"/>
              </a:spcAft>
            </a:pPr>
            <a:r>
              <a:rPr lang="en-GB" dirty="0"/>
              <a:t>Hector’s dolphins are the smallest species of dolphin in the world. They are grey with black and white markings and a rounded black dorsal fin.</a:t>
            </a:r>
          </a:p>
          <a:p>
            <a:pPr>
              <a:spcAft>
                <a:spcPts val="1200"/>
              </a:spcAft>
            </a:pPr>
            <a:r>
              <a:rPr lang="en-GB" dirty="0"/>
              <a:t>Hector’s dolphins use </a:t>
            </a:r>
            <a:r>
              <a:rPr lang="en-GB" b="1" dirty="0">
                <a:solidFill>
                  <a:srgbClr val="00A8E7"/>
                </a:solidFill>
              </a:rPr>
              <a:t>echolocation</a:t>
            </a:r>
            <a:r>
              <a:rPr lang="en-GB" dirty="0"/>
              <a:t> to find fish, squid and crustaceans to eat. </a:t>
            </a:r>
          </a:p>
          <a:p>
            <a:pPr>
              <a:spcAft>
                <a:spcPts val="1200"/>
              </a:spcAft>
            </a:pPr>
            <a:r>
              <a:rPr lang="en-GB" dirty="0"/>
              <a:t>They like to live in pods of between two and eight dolphins.</a:t>
            </a:r>
          </a:p>
          <a:p>
            <a:pPr>
              <a:spcAft>
                <a:spcPts val="1200"/>
              </a:spcAft>
            </a:pPr>
            <a:r>
              <a:rPr lang="en-GB" dirty="0"/>
              <a:t>Hector’s dolphins like to remain close to shore where they are safer from predators and have a ready supply of their </a:t>
            </a:r>
            <a:br>
              <a:rPr lang="en-GB" dirty="0"/>
            </a:br>
            <a:r>
              <a:rPr lang="en-GB" dirty="0"/>
              <a:t>preferred food.</a:t>
            </a:r>
          </a:p>
          <a:p>
            <a:pPr>
              <a:spcAft>
                <a:spcPts val="1200"/>
              </a:spcAft>
            </a:pPr>
            <a:r>
              <a:rPr lang="en-GB" dirty="0"/>
              <a:t>Hector’s dolphins are only found in the waters </a:t>
            </a:r>
            <a:br>
              <a:rPr lang="en-GB" dirty="0"/>
            </a:br>
            <a:r>
              <a:rPr lang="en-GB" dirty="0"/>
              <a:t>around the South Island, especially in the</a:t>
            </a:r>
            <a:br>
              <a:rPr lang="en-GB" dirty="0"/>
            </a:br>
            <a:r>
              <a:rPr lang="en-GB" dirty="0"/>
              <a:t>Marlborough Sounds, </a:t>
            </a:r>
            <a:br>
              <a:rPr lang="en-GB" dirty="0"/>
            </a:br>
            <a:r>
              <a:rPr lang="en-GB" dirty="0"/>
              <a:t>the West Coast </a:t>
            </a:r>
            <a:br>
              <a:rPr lang="en-GB" dirty="0"/>
            </a:br>
            <a:r>
              <a:rPr lang="en-GB" dirty="0"/>
              <a:t>and Kaikōura.</a:t>
            </a:r>
          </a:p>
        </p:txBody>
      </p:sp>
      <p:sp>
        <p:nvSpPr>
          <p:cNvPr id="16" name="Oval 5">
            <a:extLst>
              <a:ext uri="{FF2B5EF4-FFF2-40B4-BE49-F238E27FC236}">
                <a16:creationId xmlns:a16="http://schemas.microsoft.com/office/drawing/2014/main" id="{0D4F0DDF-C234-4804-A992-D02E2B8A1710}"/>
              </a:ext>
            </a:extLst>
          </p:cNvPr>
          <p:cNvSpPr/>
          <p:nvPr/>
        </p:nvSpPr>
        <p:spPr>
          <a:xfrm rot="20892656">
            <a:off x="2960643" y="5058438"/>
            <a:ext cx="3489390" cy="2623236"/>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84" h="3905925">
                <a:moveTo>
                  <a:pt x="723726" y="1737192"/>
                </a:moveTo>
                <a:cubicBezTo>
                  <a:pt x="-918905" y="633575"/>
                  <a:pt x="673695" y="-65609"/>
                  <a:pt x="1210438" y="4876"/>
                </a:cubicBezTo>
                <a:cubicBezTo>
                  <a:pt x="1747181" y="75361"/>
                  <a:pt x="3430111" y="453986"/>
                  <a:pt x="3944184" y="2160101"/>
                </a:cubicBezTo>
                <a:cubicBezTo>
                  <a:pt x="3944184" y="3208967"/>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p:txBody>
          <a:bodyPr anchor="ctr" anchorCtr="0"/>
          <a:lstStyle/>
          <a:p>
            <a:pPr algn="ctr"/>
            <a:r>
              <a:rPr lang="en-GB" sz="3600" dirty="0">
                <a:latin typeface="+mn-lt"/>
              </a:rPr>
              <a:t>Hector's Dolphin </a:t>
            </a:r>
          </a:p>
        </p:txBody>
      </p:sp>
      <p:pic>
        <p:nvPicPr>
          <p:cNvPr id="17" name="Picture 16">
            <a:extLst>
              <a:ext uri="{FF2B5EF4-FFF2-40B4-BE49-F238E27FC236}">
                <a16:creationId xmlns:a16="http://schemas.microsoft.com/office/drawing/2014/main" id="{EB8FD522-D282-4775-A49D-DF374C11923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216588">
            <a:off x="2574508" y="5490578"/>
            <a:ext cx="5464479" cy="1652468"/>
          </a:xfrm>
          <a:prstGeom prst="rect">
            <a:avLst/>
          </a:prstGeom>
        </p:spPr>
      </p:pic>
      <p:grpSp>
        <p:nvGrpSpPr>
          <p:cNvPr id="4" name="Group 3">
            <a:extLst>
              <a:ext uri="{FF2B5EF4-FFF2-40B4-BE49-F238E27FC236}">
                <a16:creationId xmlns:a16="http://schemas.microsoft.com/office/drawing/2014/main" id="{D5D077AF-4165-4C14-B9AE-4B3FA597CA33}"/>
              </a:ext>
            </a:extLst>
          </p:cNvPr>
          <p:cNvGrpSpPr/>
          <p:nvPr/>
        </p:nvGrpSpPr>
        <p:grpSpPr>
          <a:xfrm>
            <a:off x="5975348" y="3980183"/>
            <a:ext cx="2861884" cy="2134362"/>
            <a:chOff x="4552562" y="2911879"/>
            <a:chExt cx="3285369" cy="2134362"/>
          </a:xfrm>
        </p:grpSpPr>
        <p:sp>
          <p:nvSpPr>
            <p:cNvPr id="3" name="Rectangle 2"/>
            <p:cNvSpPr/>
            <p:nvPr/>
          </p:nvSpPr>
          <p:spPr>
            <a:xfrm>
              <a:off x="4552562" y="3443137"/>
              <a:ext cx="3285369" cy="1603104"/>
            </a:xfrm>
            <a:prstGeom prst="rect">
              <a:avLst/>
            </a:prstGeom>
            <a:solidFill>
              <a:schemeClr val="bg1"/>
            </a:solidFill>
            <a:ln>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1200"/>
                </a:spcAft>
              </a:pPr>
              <a:r>
                <a:rPr lang="en-GB" dirty="0">
                  <a:solidFill>
                    <a:srgbClr val="00A8E7"/>
                  </a:solidFill>
                </a:rPr>
                <a:t>Where dolphins hunt food by making a high-pitched sound that bounces off their prey so the dolphin can find them.</a:t>
              </a:r>
            </a:p>
          </p:txBody>
        </p:sp>
        <p:sp>
          <p:nvSpPr>
            <p:cNvPr id="8" name="Rectangle 7">
              <a:extLst>
                <a:ext uri="{FF2B5EF4-FFF2-40B4-BE49-F238E27FC236}">
                  <a16:creationId xmlns:a16="http://schemas.microsoft.com/office/drawing/2014/main" id="{ABF1BA8F-E25D-4532-940F-C537BF6C110B}"/>
                </a:ext>
              </a:extLst>
            </p:cNvPr>
            <p:cNvSpPr/>
            <p:nvPr/>
          </p:nvSpPr>
          <p:spPr>
            <a:xfrm>
              <a:off x="4552562" y="2911879"/>
              <a:ext cx="3285367" cy="531460"/>
            </a:xfrm>
            <a:prstGeom prst="rect">
              <a:avLst/>
            </a:prstGeom>
            <a:solidFill>
              <a:srgbClr val="007AC2"/>
            </a:solidFill>
            <a:ln>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spcAft>
                  <a:spcPts val="1200"/>
                </a:spcAft>
              </a:pPr>
              <a:r>
                <a:rPr lang="en-GB" b="1" dirty="0"/>
                <a:t>Echolocation</a:t>
              </a:r>
            </a:p>
          </p:txBody>
        </p:sp>
      </p:grpSp>
    </p:spTree>
    <p:extLst>
      <p:ext uri="{BB962C8B-B14F-4D97-AF65-F5344CB8AC3E}">
        <p14:creationId xmlns:p14="http://schemas.microsoft.com/office/powerpoint/2010/main" val="179077721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fade">
                                      <p:cBhvr>
                                        <p:cTn id="44" dur="1000"/>
                                        <p:tgtEl>
                                          <p:spTgt spid="5">
                                            <p:txEl>
                                              <p:pRg st="3" end="3"/>
                                            </p:txEl>
                                          </p:spTgt>
                                        </p:tgtEl>
                                      </p:cBhvr>
                                    </p:animEffect>
                                    <p:anim calcmode="lin" valueType="num">
                                      <p:cBhvr>
                                        <p:cTn id="4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fade">
                                      <p:cBhvr>
                                        <p:cTn id="51" dur="1000"/>
                                        <p:tgtEl>
                                          <p:spTgt spid="5">
                                            <p:txEl>
                                              <p:pRg st="4" end="4"/>
                                            </p:txEl>
                                          </p:spTgt>
                                        </p:tgtEl>
                                      </p:cBhvr>
                                    </p:animEffect>
                                    <p:anim calcmode="lin" valueType="num">
                                      <p:cBhvr>
                                        <p:cTn id="5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89667D-E5EA-4709-9B59-618012F47D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grpSp>
        <p:nvGrpSpPr>
          <p:cNvPr id="25" name="Group 24">
            <a:extLst>
              <a:ext uri="{FF2B5EF4-FFF2-40B4-BE49-F238E27FC236}">
                <a16:creationId xmlns:a16="http://schemas.microsoft.com/office/drawing/2014/main" id="{89F69E9F-933C-43D6-81BC-A72158FFE316}"/>
              </a:ext>
            </a:extLst>
          </p:cNvPr>
          <p:cNvGrpSpPr/>
          <p:nvPr/>
        </p:nvGrpSpPr>
        <p:grpSpPr>
          <a:xfrm>
            <a:off x="631009" y="1768791"/>
            <a:ext cx="7828163" cy="4309924"/>
            <a:chOff x="631009" y="1840604"/>
            <a:chExt cx="7828163" cy="4309924"/>
          </a:xfrm>
        </p:grpSpPr>
        <p:grpSp>
          <p:nvGrpSpPr>
            <p:cNvPr id="26" name="Group 25">
              <a:extLst>
                <a:ext uri="{FF2B5EF4-FFF2-40B4-BE49-F238E27FC236}">
                  <a16:creationId xmlns:a16="http://schemas.microsoft.com/office/drawing/2014/main" id="{3AED77C4-1B89-43A9-8A5C-8BB0E3C30292}"/>
                </a:ext>
              </a:extLst>
            </p:cNvPr>
            <p:cNvGrpSpPr/>
            <p:nvPr/>
          </p:nvGrpSpPr>
          <p:grpSpPr>
            <a:xfrm>
              <a:off x="8209888" y="5229878"/>
              <a:ext cx="249284" cy="920650"/>
              <a:chOff x="631007" y="5367798"/>
              <a:chExt cx="249284" cy="920650"/>
            </a:xfrm>
          </p:grpSpPr>
          <p:sp>
            <p:nvSpPr>
              <p:cNvPr id="31" name="Oval 30">
                <a:extLst>
                  <a:ext uri="{FF2B5EF4-FFF2-40B4-BE49-F238E27FC236}">
                    <a16:creationId xmlns:a16="http://schemas.microsoft.com/office/drawing/2014/main" id="{D9BA306C-7C0E-472C-B425-938208EC8495}"/>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C3C68BA4-3829-4419-B9DB-8B85CA06AE29}"/>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9BFE53C-556B-46F3-A68B-5ECA744F0F1B}"/>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D60E7D19-204F-46CD-9882-85ED612B677E}"/>
                </a:ext>
              </a:extLst>
            </p:cNvPr>
            <p:cNvGrpSpPr/>
            <p:nvPr/>
          </p:nvGrpSpPr>
          <p:grpSpPr>
            <a:xfrm rot="10800000">
              <a:off x="631009" y="1840604"/>
              <a:ext cx="249284" cy="920650"/>
              <a:chOff x="631007" y="5367798"/>
              <a:chExt cx="249284" cy="920650"/>
            </a:xfrm>
          </p:grpSpPr>
          <p:sp>
            <p:nvSpPr>
              <p:cNvPr id="28" name="Oval 27">
                <a:extLst>
                  <a:ext uri="{FF2B5EF4-FFF2-40B4-BE49-F238E27FC236}">
                    <a16:creationId xmlns:a16="http://schemas.microsoft.com/office/drawing/2014/main" id="{96845305-C1A2-4E57-B75C-159AAC245392}"/>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8C734E6B-73AB-4DD5-AFBB-A4C61B1E38C5}"/>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46C642DF-C086-4088-8D3C-4167114AD448}"/>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itle 20"/>
          <p:cNvSpPr>
            <a:spLocks noGrp="1"/>
          </p:cNvSpPr>
          <p:nvPr>
            <p:ph type="title"/>
          </p:nvPr>
        </p:nvSpPr>
        <p:spPr/>
        <p:txBody>
          <a:bodyPr anchor="ctr" anchorCtr="0"/>
          <a:lstStyle/>
          <a:p>
            <a:pPr algn="ctr"/>
            <a:r>
              <a:rPr lang="en-GB" sz="3600" dirty="0">
                <a:latin typeface="+mn-lt"/>
              </a:rPr>
              <a:t>Hector's Dolphin </a:t>
            </a:r>
          </a:p>
        </p:txBody>
      </p:sp>
      <p:grpSp>
        <p:nvGrpSpPr>
          <p:cNvPr id="14" name="Group 13">
            <a:extLst>
              <a:ext uri="{FF2B5EF4-FFF2-40B4-BE49-F238E27FC236}">
                <a16:creationId xmlns:a16="http://schemas.microsoft.com/office/drawing/2014/main" id="{33182236-9B1C-4DB6-9446-4E858E66F223}"/>
              </a:ext>
            </a:extLst>
          </p:cNvPr>
          <p:cNvGrpSpPr/>
          <p:nvPr/>
        </p:nvGrpSpPr>
        <p:grpSpPr>
          <a:xfrm>
            <a:off x="3256426" y="1840604"/>
            <a:ext cx="6022485" cy="1050165"/>
            <a:chOff x="3256426" y="1840604"/>
            <a:chExt cx="6022485" cy="1050165"/>
          </a:xfrm>
        </p:grpSpPr>
        <p:sp>
          <p:nvSpPr>
            <p:cNvPr id="11" name="Rectangle 10">
              <a:extLst>
                <a:ext uri="{FF2B5EF4-FFF2-40B4-BE49-F238E27FC236}">
                  <a16:creationId xmlns:a16="http://schemas.microsoft.com/office/drawing/2014/main" id="{C31F6035-09AE-43A1-A68C-E16AF7E425FD}"/>
                </a:ext>
              </a:extLst>
            </p:cNvPr>
            <p:cNvSpPr/>
            <p:nvPr/>
          </p:nvSpPr>
          <p:spPr>
            <a:xfrm>
              <a:off x="3256426" y="1840604"/>
              <a:ext cx="6022485" cy="1050165"/>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B1C4B70-51C2-44BA-8C26-1CDF661135B5}"/>
                </a:ext>
              </a:extLst>
            </p:cNvPr>
            <p:cNvSpPr/>
            <p:nvPr/>
          </p:nvSpPr>
          <p:spPr>
            <a:xfrm>
              <a:off x="3417951" y="1841663"/>
              <a:ext cx="5860960" cy="1049106"/>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612000" bIns="108000" rtlCol="0" anchor="ctr">
              <a:spAutoFit/>
            </a:bodyPr>
            <a:lstStyle/>
            <a:p>
              <a:pPr>
                <a:spcAft>
                  <a:spcPts val="600"/>
                </a:spcAft>
              </a:pPr>
              <a:r>
                <a:rPr lang="en-GB" dirty="0"/>
                <a:t>There are three names for the different types of Hector’s dolphin in te reo Māori. Tutumairekurai, </a:t>
              </a:r>
              <a:br>
                <a:rPr lang="en-GB" dirty="0"/>
              </a:br>
              <a:r>
                <a:rPr lang="en-GB" dirty="0"/>
                <a:t>Pehipehi, Ahoaho.</a:t>
              </a:r>
            </a:p>
          </p:txBody>
        </p:sp>
        <p:pic>
          <p:nvPicPr>
            <p:cNvPr id="10" name="Picture 9">
              <a:extLst>
                <a:ext uri="{FF2B5EF4-FFF2-40B4-BE49-F238E27FC236}">
                  <a16:creationId xmlns:a16="http://schemas.microsoft.com/office/drawing/2014/main" id="{8680E14B-56D3-4849-97A4-C459B2F1B7A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3256426" y="1841663"/>
              <a:ext cx="150121" cy="1049106"/>
            </a:xfrm>
            <a:prstGeom prst="rect">
              <a:avLst/>
            </a:prstGeom>
            <a:ln w="12700">
              <a:solidFill>
                <a:srgbClr val="007AC2"/>
              </a:solidFill>
            </a:ln>
          </p:spPr>
        </p:pic>
      </p:grpSp>
      <p:sp>
        <p:nvSpPr>
          <p:cNvPr id="13" name="TextBox 21">
            <a:extLst>
              <a:ext uri="{FF2B5EF4-FFF2-40B4-BE49-F238E27FC236}">
                <a16:creationId xmlns:a16="http://schemas.microsoft.com/office/drawing/2014/main" id="{3A4CC957-2A7A-48CA-AB14-E083514FE4AE}"/>
              </a:ext>
            </a:extLst>
          </p:cNvPr>
          <p:cNvSpPr txBox="1">
            <a:spLocks noChangeArrowheads="1"/>
          </p:cNvSpPr>
          <p:nvPr/>
        </p:nvSpPr>
        <p:spPr bwMode="auto">
          <a:xfrm>
            <a:off x="2762635" y="610835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Hector's Dolphin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Cephalorhynchus</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hectori</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Gregory Smith</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15911981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750B70-C453-4DBB-B2BB-B7BB85138B2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36834" y="1992212"/>
            <a:ext cx="3626716" cy="4335905"/>
          </a:xfrm>
          <a:prstGeom prst="rect">
            <a:avLst/>
          </a:prstGeom>
        </p:spPr>
      </p:pic>
      <p:sp>
        <p:nvSpPr>
          <p:cNvPr id="21" name="Title 20"/>
          <p:cNvSpPr>
            <a:spLocks noGrp="1"/>
          </p:cNvSpPr>
          <p:nvPr>
            <p:ph type="title"/>
          </p:nvPr>
        </p:nvSpPr>
        <p:spPr/>
        <p:txBody>
          <a:bodyPr anchor="ctr" anchorCtr="0"/>
          <a:lstStyle/>
          <a:p>
            <a:pPr algn="ctr"/>
            <a:r>
              <a:rPr lang="en-GB" sz="3600" dirty="0">
                <a:latin typeface="+mn-lt"/>
              </a:rPr>
              <a:t>Hector's Dolphin </a:t>
            </a:r>
          </a:p>
        </p:txBody>
      </p:sp>
      <p:pic>
        <p:nvPicPr>
          <p:cNvPr id="8" name="Picture 7">
            <a:extLst>
              <a:ext uri="{FF2B5EF4-FFF2-40B4-BE49-F238E27FC236}">
                <a16:creationId xmlns:a16="http://schemas.microsoft.com/office/drawing/2014/main" id="{D8C326CB-246F-4EFD-8DA7-150ABABE71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7971" y="3876253"/>
            <a:ext cx="877725" cy="265426"/>
          </a:xfrm>
          <a:prstGeom prst="rect">
            <a:avLst/>
          </a:prstGeom>
        </p:spPr>
      </p:pic>
      <p:pic>
        <p:nvPicPr>
          <p:cNvPr id="10" name="Picture 9">
            <a:extLst>
              <a:ext uri="{FF2B5EF4-FFF2-40B4-BE49-F238E27FC236}">
                <a16:creationId xmlns:a16="http://schemas.microsoft.com/office/drawing/2014/main" id="{0B668EED-B3FC-49AB-A33D-B01C92924C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75733" y="2553416"/>
            <a:ext cx="877725" cy="265426"/>
          </a:xfrm>
          <a:prstGeom prst="rect">
            <a:avLst/>
          </a:prstGeom>
        </p:spPr>
      </p:pic>
      <p:pic>
        <p:nvPicPr>
          <p:cNvPr id="11" name="Picture 10">
            <a:extLst>
              <a:ext uri="{FF2B5EF4-FFF2-40B4-BE49-F238E27FC236}">
                <a16:creationId xmlns:a16="http://schemas.microsoft.com/office/drawing/2014/main" id="{183DE79E-DEF6-44C1-89F2-FBFACCEFF2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1088" y="3429000"/>
            <a:ext cx="877725" cy="265426"/>
          </a:xfrm>
          <a:prstGeom prst="rect">
            <a:avLst/>
          </a:prstGeom>
        </p:spPr>
      </p:pic>
      <p:pic>
        <p:nvPicPr>
          <p:cNvPr id="12" name="Picture 11">
            <a:extLst>
              <a:ext uri="{FF2B5EF4-FFF2-40B4-BE49-F238E27FC236}">
                <a16:creationId xmlns:a16="http://schemas.microsoft.com/office/drawing/2014/main" id="{3625C7F5-1592-43DA-B829-3334F289DB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59589" y="2274831"/>
            <a:ext cx="877725" cy="265426"/>
          </a:xfrm>
          <a:prstGeom prst="rect">
            <a:avLst/>
          </a:prstGeom>
        </p:spPr>
      </p:pic>
      <p:sp>
        <p:nvSpPr>
          <p:cNvPr id="16" name="TextBox 15">
            <a:extLst>
              <a:ext uri="{FF2B5EF4-FFF2-40B4-BE49-F238E27FC236}">
                <a16:creationId xmlns:a16="http://schemas.microsoft.com/office/drawing/2014/main" id="{23CB4B38-9B7F-4E47-BBDF-8909B49B1BCF}"/>
              </a:ext>
            </a:extLst>
          </p:cNvPr>
          <p:cNvSpPr txBox="1"/>
          <p:nvPr/>
        </p:nvSpPr>
        <p:spPr>
          <a:xfrm>
            <a:off x="2319780" y="3024382"/>
            <a:ext cx="1811869" cy="646331"/>
          </a:xfrm>
          <a:prstGeom prst="rect">
            <a:avLst/>
          </a:prstGeom>
          <a:noFill/>
        </p:spPr>
        <p:txBody>
          <a:bodyPr wrap="square">
            <a:spAutoFit/>
          </a:bodyPr>
          <a:lstStyle/>
          <a:p>
            <a:pPr algn="ctr"/>
            <a:r>
              <a:rPr lang="en-GB" b="1" dirty="0">
                <a:solidFill>
                  <a:srgbClr val="007AC2"/>
                </a:solidFill>
              </a:rPr>
              <a:t>West Coast</a:t>
            </a:r>
          </a:p>
          <a:p>
            <a:pPr algn="ctr"/>
            <a:r>
              <a:rPr lang="en-GB" dirty="0">
                <a:solidFill>
                  <a:srgbClr val="00A8E7"/>
                </a:solidFill>
              </a:rPr>
              <a:t>Te Tai </a:t>
            </a:r>
            <a:r>
              <a:rPr lang="en-GB" dirty="0" err="1">
                <a:solidFill>
                  <a:srgbClr val="00A8E7"/>
                </a:solidFill>
              </a:rPr>
              <a:t>Hauāuru</a:t>
            </a:r>
            <a:endParaRPr lang="en-GB" dirty="0">
              <a:solidFill>
                <a:srgbClr val="00A8E7"/>
              </a:solidFill>
            </a:endParaRPr>
          </a:p>
        </p:txBody>
      </p:sp>
      <p:sp>
        <p:nvSpPr>
          <p:cNvPr id="17" name="TextBox 16">
            <a:extLst>
              <a:ext uri="{FF2B5EF4-FFF2-40B4-BE49-F238E27FC236}">
                <a16:creationId xmlns:a16="http://schemas.microsoft.com/office/drawing/2014/main" id="{2A033379-37B8-453A-BD13-32D6FD76C951}"/>
              </a:ext>
            </a:extLst>
          </p:cNvPr>
          <p:cNvSpPr txBox="1"/>
          <p:nvPr/>
        </p:nvSpPr>
        <p:spPr>
          <a:xfrm>
            <a:off x="4694845" y="1594374"/>
            <a:ext cx="2438400" cy="646331"/>
          </a:xfrm>
          <a:prstGeom prst="rect">
            <a:avLst/>
          </a:prstGeom>
          <a:noFill/>
        </p:spPr>
        <p:txBody>
          <a:bodyPr wrap="square">
            <a:spAutoFit/>
          </a:bodyPr>
          <a:lstStyle/>
          <a:p>
            <a:pPr algn="ctr"/>
            <a:r>
              <a:rPr lang="en-GB" b="1" dirty="0">
                <a:solidFill>
                  <a:srgbClr val="007AC2"/>
                </a:solidFill>
              </a:rPr>
              <a:t>Marlborough Sounds</a:t>
            </a:r>
          </a:p>
          <a:p>
            <a:pPr algn="ctr"/>
            <a:r>
              <a:rPr lang="en-GB" dirty="0">
                <a:solidFill>
                  <a:srgbClr val="00A8E7"/>
                </a:solidFill>
              </a:rPr>
              <a:t>Te </a:t>
            </a:r>
            <a:r>
              <a:rPr lang="en-GB" dirty="0" err="1">
                <a:solidFill>
                  <a:srgbClr val="00A8E7"/>
                </a:solidFill>
              </a:rPr>
              <a:t>Aumiti</a:t>
            </a:r>
            <a:endParaRPr lang="en-GB" dirty="0">
              <a:solidFill>
                <a:srgbClr val="00A8E7"/>
              </a:solidFill>
            </a:endParaRPr>
          </a:p>
        </p:txBody>
      </p:sp>
      <p:sp>
        <p:nvSpPr>
          <p:cNvPr id="18" name="TextBox 17">
            <a:extLst>
              <a:ext uri="{FF2B5EF4-FFF2-40B4-BE49-F238E27FC236}">
                <a16:creationId xmlns:a16="http://schemas.microsoft.com/office/drawing/2014/main" id="{F830C933-6760-4C6E-A8F5-B9FC69C7D8EE}"/>
              </a:ext>
            </a:extLst>
          </p:cNvPr>
          <p:cNvSpPr txBox="1"/>
          <p:nvPr/>
        </p:nvSpPr>
        <p:spPr>
          <a:xfrm>
            <a:off x="5599891" y="3711703"/>
            <a:ext cx="1138922" cy="369332"/>
          </a:xfrm>
          <a:prstGeom prst="rect">
            <a:avLst/>
          </a:prstGeom>
          <a:noFill/>
        </p:spPr>
        <p:txBody>
          <a:bodyPr wrap="square">
            <a:spAutoFit/>
          </a:bodyPr>
          <a:lstStyle/>
          <a:p>
            <a:pPr algn="ctr"/>
            <a:r>
              <a:rPr lang="en-GB" b="1" dirty="0">
                <a:solidFill>
                  <a:srgbClr val="007AC2"/>
                </a:solidFill>
              </a:rPr>
              <a:t>Kaikōura</a:t>
            </a:r>
          </a:p>
        </p:txBody>
      </p:sp>
      <p:grpSp>
        <p:nvGrpSpPr>
          <p:cNvPr id="15" name="Group 14">
            <a:extLst>
              <a:ext uri="{FF2B5EF4-FFF2-40B4-BE49-F238E27FC236}">
                <a16:creationId xmlns:a16="http://schemas.microsoft.com/office/drawing/2014/main" id="{97416110-8628-41AA-B488-D7AD4E1033F0}"/>
              </a:ext>
            </a:extLst>
          </p:cNvPr>
          <p:cNvGrpSpPr/>
          <p:nvPr/>
        </p:nvGrpSpPr>
        <p:grpSpPr>
          <a:xfrm>
            <a:off x="6217678" y="5309169"/>
            <a:ext cx="2926323" cy="849052"/>
            <a:chOff x="6217678" y="5309169"/>
            <a:chExt cx="2926323" cy="849052"/>
          </a:xfrm>
        </p:grpSpPr>
        <p:sp>
          <p:nvSpPr>
            <p:cNvPr id="19" name="Rectangle 18">
              <a:extLst>
                <a:ext uri="{FF2B5EF4-FFF2-40B4-BE49-F238E27FC236}">
                  <a16:creationId xmlns:a16="http://schemas.microsoft.com/office/drawing/2014/main" id="{8CEE5A8B-C34E-4D0B-8EA9-7291B32A8CC9}"/>
                </a:ext>
              </a:extLst>
            </p:cNvPr>
            <p:cNvSpPr/>
            <p:nvPr/>
          </p:nvSpPr>
          <p:spPr>
            <a:xfrm>
              <a:off x="6374675" y="5309170"/>
              <a:ext cx="2769326"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South Island</a:t>
              </a:r>
            </a:p>
            <a:p>
              <a:pPr>
                <a:spcAft>
                  <a:spcPts val="600"/>
                </a:spcAft>
              </a:pPr>
              <a:r>
                <a:rPr lang="en-GB" dirty="0"/>
                <a:t>Te Waipounamu</a:t>
              </a:r>
            </a:p>
          </p:txBody>
        </p:sp>
        <p:pic>
          <p:nvPicPr>
            <p:cNvPr id="22" name="Picture 21">
              <a:extLst>
                <a:ext uri="{FF2B5EF4-FFF2-40B4-BE49-F238E27FC236}">
                  <a16:creationId xmlns:a16="http://schemas.microsoft.com/office/drawing/2014/main" id="{3307401F-2946-47FE-AEEC-CB33243BC1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217678" y="5309169"/>
              <a:ext cx="150121" cy="849051"/>
            </a:xfrm>
            <a:prstGeom prst="rect">
              <a:avLst/>
            </a:prstGeom>
            <a:ln w="12700">
              <a:solidFill>
                <a:srgbClr val="007AC2"/>
              </a:solidFill>
            </a:ln>
          </p:spPr>
        </p:pic>
      </p:grpSp>
      <p:pic>
        <p:nvPicPr>
          <p:cNvPr id="20" name="Picture 19">
            <a:extLst>
              <a:ext uri="{FF2B5EF4-FFF2-40B4-BE49-F238E27FC236}">
                <a16:creationId xmlns:a16="http://schemas.microsoft.com/office/drawing/2014/main" id="{2D6B838D-D97C-41B8-A8CC-24E2ECB72B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4005"/>
          <a:stretch/>
        </p:blipFill>
        <p:spPr>
          <a:xfrm>
            <a:off x="8245160" y="5122621"/>
            <a:ext cx="898839" cy="1222146"/>
          </a:xfrm>
          <a:prstGeom prst="rect">
            <a:avLst/>
          </a:prstGeom>
        </p:spPr>
      </p:pic>
    </p:spTree>
    <p:extLst>
      <p:ext uri="{BB962C8B-B14F-4D97-AF65-F5344CB8AC3E}">
        <p14:creationId xmlns:p14="http://schemas.microsoft.com/office/powerpoint/2010/main" val="309571232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p:tgtEl>
                                          <p:spTgt spid="8"/>
                                        </p:tgtEl>
                                        <p:attrNameLst>
                                          <p:attrName>ppt_y</p:attrName>
                                        </p:attrNameLst>
                                      </p:cBhvr>
                                      <p:tavLst>
                                        <p:tav tm="0">
                                          <p:val>
                                            <p:strVal val="#ppt_y+#ppt_h*1.125000"/>
                                          </p:val>
                                        </p:tav>
                                        <p:tav tm="100000">
                                          <p:val>
                                            <p:strVal val="#ppt_y"/>
                                          </p:val>
                                        </p:tav>
                                      </p:tavLst>
                                    </p:anim>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p:tgtEl>
                                          <p:spTgt spid="10"/>
                                        </p:tgtEl>
                                        <p:attrNameLst>
                                          <p:attrName>ppt_y</p:attrName>
                                        </p:attrNameLst>
                                      </p:cBhvr>
                                      <p:tavLst>
                                        <p:tav tm="0">
                                          <p:val>
                                            <p:strVal val="#ppt_y+#ppt_h*1.125000"/>
                                          </p:val>
                                        </p:tav>
                                        <p:tav tm="100000">
                                          <p:val>
                                            <p:strVal val="#ppt_y"/>
                                          </p:val>
                                        </p:tav>
                                      </p:tavLst>
                                    </p:anim>
                                    <p:animEffect transition="in" filter="wipe(up)">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p:tgtEl>
                                          <p:spTgt spid="12"/>
                                        </p:tgtEl>
                                        <p:attrNameLst>
                                          <p:attrName>ppt_y</p:attrName>
                                        </p:attrNameLst>
                                      </p:cBhvr>
                                      <p:tavLst>
                                        <p:tav tm="0">
                                          <p:val>
                                            <p:strVal val="#ppt_y+#ppt_h*1.125000"/>
                                          </p:val>
                                        </p:tav>
                                        <p:tav tm="100000">
                                          <p:val>
                                            <p:strVal val="#ppt_y"/>
                                          </p:val>
                                        </p:tav>
                                      </p:tavLst>
                                    </p:anim>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ppt_y</p:attrName>
                                        </p:attrNameLst>
                                      </p:cBhvr>
                                      <p:tavLst>
                                        <p:tav tm="0">
                                          <p:val>
                                            <p:strVal val="#ppt_y+#ppt_h*1.125000"/>
                                          </p:val>
                                        </p:tav>
                                        <p:tav tm="100000">
                                          <p:val>
                                            <p:strVal val="#ppt_y"/>
                                          </p:val>
                                        </p:tav>
                                      </p:tavLst>
                                    </p:anim>
                                    <p:animEffect transition="in" filter="wipe(up)">
                                      <p:cBhvr>
                                        <p:cTn id="49" dur="500"/>
                                        <p:tgtEl>
                                          <p:spTgt spid="11"/>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5">
            <a:extLst>
              <a:ext uri="{FF2B5EF4-FFF2-40B4-BE49-F238E27FC236}">
                <a16:creationId xmlns:a16="http://schemas.microsoft.com/office/drawing/2014/main" id="{22D257A5-676C-4694-BBEA-F7A50AEF10AF}"/>
              </a:ext>
            </a:extLst>
          </p:cNvPr>
          <p:cNvSpPr/>
          <p:nvPr/>
        </p:nvSpPr>
        <p:spPr>
          <a:xfrm rot="20892656">
            <a:off x="2780096" y="5231393"/>
            <a:ext cx="3395245" cy="2552460"/>
          </a:xfrm>
          <a:custGeom>
            <a:avLst/>
            <a:gdLst>
              <a:gd name="connsiteX0" fmla="*/ 0 w 3798277"/>
              <a:gd name="connsiteY0" fmla="*/ 1899139 h 3798277"/>
              <a:gd name="connsiteX1" fmla="*/ 1899139 w 3798277"/>
              <a:gd name="connsiteY1" fmla="*/ 0 h 3798277"/>
              <a:gd name="connsiteX2" fmla="*/ 3798278 w 3798277"/>
              <a:gd name="connsiteY2" fmla="*/ 1899139 h 3798277"/>
              <a:gd name="connsiteX3" fmla="*/ 1899139 w 3798277"/>
              <a:gd name="connsiteY3" fmla="*/ 3798278 h 3798277"/>
              <a:gd name="connsiteX4" fmla="*/ 0 w 3798277"/>
              <a:gd name="connsiteY4" fmla="*/ 1899139 h 3798277"/>
              <a:gd name="connsiteX0" fmla="*/ 666905 w 4465183"/>
              <a:gd name="connsiteY0" fmla="*/ 1899139 h 3798278"/>
              <a:gd name="connsiteX1" fmla="*/ 2566044 w 4465183"/>
              <a:gd name="connsiteY1" fmla="*/ 0 h 3798278"/>
              <a:gd name="connsiteX2" fmla="*/ 4465183 w 4465183"/>
              <a:gd name="connsiteY2" fmla="*/ 1899139 h 3798278"/>
              <a:gd name="connsiteX3" fmla="*/ 2566044 w 4465183"/>
              <a:gd name="connsiteY3" fmla="*/ 3798278 h 3798278"/>
              <a:gd name="connsiteX4" fmla="*/ 666905 w 4465183"/>
              <a:gd name="connsiteY4" fmla="*/ 1899139 h 3798278"/>
              <a:gd name="connsiteX0" fmla="*/ 666905 w 4465183"/>
              <a:gd name="connsiteY0" fmla="*/ 1899139 h 3903217"/>
              <a:gd name="connsiteX1" fmla="*/ 2566044 w 4465183"/>
              <a:gd name="connsiteY1" fmla="*/ 0 h 3903217"/>
              <a:gd name="connsiteX2" fmla="*/ 4465183 w 4465183"/>
              <a:gd name="connsiteY2" fmla="*/ 1899139 h 3903217"/>
              <a:gd name="connsiteX3" fmla="*/ 2566044 w 4465183"/>
              <a:gd name="connsiteY3" fmla="*/ 3798278 h 3903217"/>
              <a:gd name="connsiteX4" fmla="*/ 666905 w 4465183"/>
              <a:gd name="connsiteY4" fmla="*/ 1899139 h 3903217"/>
              <a:gd name="connsiteX0" fmla="*/ 558671 w 4356949"/>
              <a:gd name="connsiteY0" fmla="*/ 1899139 h 3903217"/>
              <a:gd name="connsiteX1" fmla="*/ 2457810 w 4356949"/>
              <a:gd name="connsiteY1" fmla="*/ 0 h 3903217"/>
              <a:gd name="connsiteX2" fmla="*/ 4356949 w 4356949"/>
              <a:gd name="connsiteY2" fmla="*/ 1899139 h 3903217"/>
              <a:gd name="connsiteX3" fmla="*/ 2457810 w 4356949"/>
              <a:gd name="connsiteY3" fmla="*/ 3798278 h 3903217"/>
              <a:gd name="connsiteX4" fmla="*/ 558671 w 4356949"/>
              <a:gd name="connsiteY4" fmla="*/ 1899139 h 3903217"/>
              <a:gd name="connsiteX0" fmla="*/ 550010 w 4348288"/>
              <a:gd name="connsiteY0" fmla="*/ 1899139 h 3903217"/>
              <a:gd name="connsiteX1" fmla="*/ 2449149 w 4348288"/>
              <a:gd name="connsiteY1" fmla="*/ 0 h 3903217"/>
              <a:gd name="connsiteX2" fmla="*/ 4348288 w 4348288"/>
              <a:gd name="connsiteY2" fmla="*/ 1899139 h 3903217"/>
              <a:gd name="connsiteX3" fmla="*/ 2449149 w 4348288"/>
              <a:gd name="connsiteY3" fmla="*/ 3798278 h 3903217"/>
              <a:gd name="connsiteX4" fmla="*/ 550010 w 4348288"/>
              <a:gd name="connsiteY4" fmla="*/ 1899139 h 3903217"/>
              <a:gd name="connsiteX0" fmla="*/ 740695 w 4555764"/>
              <a:gd name="connsiteY0" fmla="*/ 2026453 h 4030531"/>
              <a:gd name="connsiteX1" fmla="*/ 2639834 w 4555764"/>
              <a:gd name="connsiteY1" fmla="*/ 127314 h 4030531"/>
              <a:gd name="connsiteX2" fmla="*/ 4538973 w 4555764"/>
              <a:gd name="connsiteY2" fmla="*/ 2026453 h 4030531"/>
              <a:gd name="connsiteX3" fmla="*/ 2639834 w 4555764"/>
              <a:gd name="connsiteY3" fmla="*/ 3925592 h 4030531"/>
              <a:gd name="connsiteX4" fmla="*/ 740695 w 4555764"/>
              <a:gd name="connsiteY4" fmla="*/ 2026453 h 4030531"/>
              <a:gd name="connsiteX0" fmla="*/ 740695 w 4538973"/>
              <a:gd name="connsiteY0" fmla="*/ 2026453 h 4030531"/>
              <a:gd name="connsiteX1" fmla="*/ 2639834 w 4538973"/>
              <a:gd name="connsiteY1" fmla="*/ 127314 h 4030531"/>
              <a:gd name="connsiteX2" fmla="*/ 4538973 w 4538973"/>
              <a:gd name="connsiteY2" fmla="*/ 2026453 h 4030531"/>
              <a:gd name="connsiteX3" fmla="*/ 2639834 w 4538973"/>
              <a:gd name="connsiteY3" fmla="*/ 3925592 h 4030531"/>
              <a:gd name="connsiteX4" fmla="*/ 740695 w 4538973"/>
              <a:gd name="connsiteY4" fmla="*/ 2026453 h 4030531"/>
              <a:gd name="connsiteX0" fmla="*/ 650244 w 4448522"/>
              <a:gd name="connsiteY0" fmla="*/ 2031181 h 4035259"/>
              <a:gd name="connsiteX1" fmla="*/ 2549383 w 4448522"/>
              <a:gd name="connsiteY1" fmla="*/ 132042 h 4035259"/>
              <a:gd name="connsiteX2" fmla="*/ 4448522 w 4448522"/>
              <a:gd name="connsiteY2" fmla="*/ 2031181 h 4035259"/>
              <a:gd name="connsiteX3" fmla="*/ 2549383 w 4448522"/>
              <a:gd name="connsiteY3" fmla="*/ 3930320 h 4035259"/>
              <a:gd name="connsiteX4" fmla="*/ 650244 w 4448522"/>
              <a:gd name="connsiteY4" fmla="*/ 2031181 h 4035259"/>
              <a:gd name="connsiteX0" fmla="*/ 506487 w 4304765"/>
              <a:gd name="connsiteY0" fmla="*/ 1874421 h 3878499"/>
              <a:gd name="connsiteX1" fmla="*/ 993199 w 4304765"/>
              <a:gd name="connsiteY1" fmla="*/ 142105 h 3878499"/>
              <a:gd name="connsiteX2" fmla="*/ 4304765 w 4304765"/>
              <a:gd name="connsiteY2" fmla="*/ 1874421 h 3878499"/>
              <a:gd name="connsiteX3" fmla="*/ 2405626 w 4304765"/>
              <a:gd name="connsiteY3" fmla="*/ 3773560 h 3878499"/>
              <a:gd name="connsiteX4" fmla="*/ 506487 w 4304765"/>
              <a:gd name="connsiteY4" fmla="*/ 1874421 h 3878499"/>
              <a:gd name="connsiteX0" fmla="*/ 518603 w 4316881"/>
              <a:gd name="connsiteY0" fmla="*/ 1869568 h 3398658"/>
              <a:gd name="connsiteX1" fmla="*/ 1005315 w 4316881"/>
              <a:gd name="connsiteY1" fmla="*/ 137252 h 3398658"/>
              <a:gd name="connsiteX2" fmla="*/ 4316881 w 4316881"/>
              <a:gd name="connsiteY2" fmla="*/ 1869568 h 3398658"/>
              <a:gd name="connsiteX3" fmla="*/ 2639871 w 4316881"/>
              <a:gd name="connsiteY3" fmla="*/ 3252692 h 3398658"/>
              <a:gd name="connsiteX4" fmla="*/ 518603 w 4316881"/>
              <a:gd name="connsiteY4" fmla="*/ 1869568 h 3398658"/>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116570 w 3337028"/>
              <a:gd name="connsiteY0" fmla="*/ 1735107 h 3146357"/>
              <a:gd name="connsiteX1" fmla="*/ 603282 w 3337028"/>
              <a:gd name="connsiteY1" fmla="*/ 2791 h 3146357"/>
              <a:gd name="connsiteX2" fmla="*/ 3337028 w 3337028"/>
              <a:gd name="connsiteY2" fmla="*/ 2158016 h 3146357"/>
              <a:gd name="connsiteX3" fmla="*/ 2237838 w 3337028"/>
              <a:gd name="connsiteY3" fmla="*/ 3118231 h 3146357"/>
              <a:gd name="connsiteX4" fmla="*/ 116570 w 3337028"/>
              <a:gd name="connsiteY4" fmla="*/ 1735107 h 3146357"/>
              <a:gd name="connsiteX0" fmla="*/ 538159 w 3758617"/>
              <a:gd name="connsiteY0" fmla="*/ 1737177 h 3148427"/>
              <a:gd name="connsiteX1" fmla="*/ 1024871 w 3758617"/>
              <a:gd name="connsiteY1" fmla="*/ 4861 h 3148427"/>
              <a:gd name="connsiteX2" fmla="*/ 3758617 w 3758617"/>
              <a:gd name="connsiteY2" fmla="*/ 2160086 h 3148427"/>
              <a:gd name="connsiteX3" fmla="*/ 2659427 w 3758617"/>
              <a:gd name="connsiteY3" fmla="*/ 3120301 h 3148427"/>
              <a:gd name="connsiteX4" fmla="*/ 538159 w 3758617"/>
              <a:gd name="connsiteY4" fmla="*/ 1737177 h 3148427"/>
              <a:gd name="connsiteX0" fmla="*/ 131663 w 3352121"/>
              <a:gd name="connsiteY0" fmla="*/ 1735404 h 3904135"/>
              <a:gd name="connsiteX1" fmla="*/ 618375 w 3352121"/>
              <a:gd name="connsiteY1" fmla="*/ 3088 h 3904135"/>
              <a:gd name="connsiteX2" fmla="*/ 3352121 w 3352121"/>
              <a:gd name="connsiteY2" fmla="*/ 2158313 h 3904135"/>
              <a:gd name="connsiteX3" fmla="*/ 2459127 w 3352121"/>
              <a:gd name="connsiteY3" fmla="*/ 3899623 h 3904135"/>
              <a:gd name="connsiteX4" fmla="*/ 131663 w 3352121"/>
              <a:gd name="connsiteY4" fmla="*/ 1735404 h 3904135"/>
              <a:gd name="connsiteX0" fmla="*/ 723726 w 3944184"/>
              <a:gd name="connsiteY0" fmla="*/ 1737192 h 3905925"/>
              <a:gd name="connsiteX1" fmla="*/ 1210438 w 3944184"/>
              <a:gd name="connsiteY1" fmla="*/ 4876 h 3905925"/>
              <a:gd name="connsiteX2" fmla="*/ 3944184 w 3944184"/>
              <a:gd name="connsiteY2" fmla="*/ 2160101 h 3905925"/>
              <a:gd name="connsiteX3" fmla="*/ 3051190 w 3944184"/>
              <a:gd name="connsiteY3" fmla="*/ 3901411 h 3905925"/>
              <a:gd name="connsiteX4" fmla="*/ 723726 w 3944184"/>
              <a:gd name="connsiteY4" fmla="*/ 1737192 h 390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84" h="3905925">
                <a:moveTo>
                  <a:pt x="723726" y="1737192"/>
                </a:moveTo>
                <a:cubicBezTo>
                  <a:pt x="-918905" y="633575"/>
                  <a:pt x="673695" y="-65609"/>
                  <a:pt x="1210438" y="4876"/>
                </a:cubicBezTo>
                <a:cubicBezTo>
                  <a:pt x="1747181" y="75361"/>
                  <a:pt x="3430111" y="453986"/>
                  <a:pt x="3944184" y="2160101"/>
                </a:cubicBezTo>
                <a:cubicBezTo>
                  <a:pt x="3944184" y="3208967"/>
                  <a:pt x="3587933" y="3971896"/>
                  <a:pt x="3051190" y="3901411"/>
                </a:cubicBezTo>
                <a:cubicBezTo>
                  <a:pt x="2514447" y="3830926"/>
                  <a:pt x="2366357" y="2840809"/>
                  <a:pt x="723726" y="1737192"/>
                </a:cubicBezTo>
                <a:close/>
              </a:path>
            </a:pathLst>
          </a:cu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p:txBody>
          <a:bodyPr anchor="ctr" anchorCtr="0"/>
          <a:lstStyle/>
          <a:p>
            <a:pPr algn="ctr"/>
            <a:r>
              <a:rPr lang="en-GB" sz="3600" dirty="0" err="1">
                <a:latin typeface="+mn-lt"/>
              </a:rPr>
              <a:t>Māui’s</a:t>
            </a:r>
            <a:r>
              <a:rPr lang="en-GB" sz="3600" dirty="0">
                <a:latin typeface="+mn-lt"/>
              </a:rPr>
              <a:t> Dolphin</a:t>
            </a:r>
          </a:p>
        </p:txBody>
      </p:sp>
      <p:sp>
        <p:nvSpPr>
          <p:cNvPr id="5" name="Rectangle 4"/>
          <p:cNvSpPr/>
          <p:nvPr/>
        </p:nvSpPr>
        <p:spPr>
          <a:xfrm>
            <a:off x="755650" y="1646178"/>
            <a:ext cx="7632700" cy="3816429"/>
          </a:xfrm>
          <a:prstGeom prst="rect">
            <a:avLst/>
          </a:prstGeom>
        </p:spPr>
        <p:txBody>
          <a:bodyPr wrap="square" lIns="0" tIns="0" rIns="0" bIns="0">
            <a:spAutoFit/>
          </a:bodyPr>
          <a:lstStyle/>
          <a:p>
            <a:pPr>
              <a:spcAft>
                <a:spcPts val="1200"/>
              </a:spcAft>
            </a:pPr>
            <a:r>
              <a:rPr lang="en-GB" dirty="0" err="1"/>
              <a:t>Māui’s</a:t>
            </a:r>
            <a:r>
              <a:rPr lang="en-GB" dirty="0"/>
              <a:t> dolphins are a subspecies of Hector’s dolphins.</a:t>
            </a:r>
          </a:p>
          <a:p>
            <a:pPr>
              <a:spcAft>
                <a:spcPts val="1200"/>
              </a:spcAft>
            </a:pPr>
            <a:r>
              <a:rPr lang="en-GB" dirty="0"/>
              <a:t>They look very similar to Hector’s dolphin but have a larger skull and longer, wider snout.</a:t>
            </a:r>
          </a:p>
          <a:p>
            <a:pPr>
              <a:spcAft>
                <a:spcPts val="1200"/>
              </a:spcAft>
            </a:pPr>
            <a:r>
              <a:rPr lang="en-GB" dirty="0" err="1"/>
              <a:t>Māui’s</a:t>
            </a:r>
            <a:r>
              <a:rPr lang="en-GB" dirty="0"/>
              <a:t> dolphins tend to live in small pods of up to around five dolphins. </a:t>
            </a:r>
          </a:p>
          <a:p>
            <a:pPr>
              <a:spcAft>
                <a:spcPts val="1200"/>
              </a:spcAft>
            </a:pPr>
            <a:r>
              <a:rPr lang="en-GB" dirty="0"/>
              <a:t>Like Hector’s dolphins, </a:t>
            </a:r>
            <a:r>
              <a:rPr lang="en-GB" dirty="0" err="1"/>
              <a:t>Māui’s</a:t>
            </a:r>
            <a:r>
              <a:rPr lang="en-GB" dirty="0"/>
              <a:t> dolphins live close to shore to keep them safe from predators and use echolocation to find fish, squid and crustaceans to eat. </a:t>
            </a:r>
          </a:p>
          <a:p>
            <a:pPr>
              <a:spcAft>
                <a:spcPts val="1200"/>
              </a:spcAft>
            </a:pPr>
            <a:r>
              <a:rPr lang="en-GB" dirty="0"/>
              <a:t>Both the Hector’s and </a:t>
            </a:r>
            <a:r>
              <a:rPr lang="en-GB" dirty="0" err="1"/>
              <a:t>Māui’s</a:t>
            </a:r>
            <a:r>
              <a:rPr lang="en-GB" dirty="0"/>
              <a:t> dolphins are endangered.</a:t>
            </a:r>
          </a:p>
          <a:p>
            <a:pPr>
              <a:spcAft>
                <a:spcPts val="1200"/>
              </a:spcAft>
            </a:pPr>
            <a:r>
              <a:rPr lang="en-GB" dirty="0" err="1"/>
              <a:t>Māui’s</a:t>
            </a:r>
            <a:r>
              <a:rPr lang="en-GB" dirty="0"/>
              <a:t> dolphins are found in the coastal waters of the north-west of the North Island in the areas from Maunganui </a:t>
            </a:r>
            <a:br>
              <a:rPr lang="en-GB" dirty="0"/>
            </a:br>
            <a:r>
              <a:rPr lang="en-GB" dirty="0"/>
              <a:t>Bluff to Whanganui.</a:t>
            </a:r>
          </a:p>
        </p:txBody>
      </p:sp>
      <p:grpSp>
        <p:nvGrpSpPr>
          <p:cNvPr id="2" name="Group 1">
            <a:extLst>
              <a:ext uri="{FF2B5EF4-FFF2-40B4-BE49-F238E27FC236}">
                <a16:creationId xmlns:a16="http://schemas.microsoft.com/office/drawing/2014/main" id="{F93F5623-78C6-474B-A66C-B7156886CD89}"/>
              </a:ext>
            </a:extLst>
          </p:cNvPr>
          <p:cNvGrpSpPr/>
          <p:nvPr/>
        </p:nvGrpSpPr>
        <p:grpSpPr>
          <a:xfrm>
            <a:off x="5611767" y="5061209"/>
            <a:ext cx="3532233" cy="849051"/>
            <a:chOff x="5611767" y="5399875"/>
            <a:chExt cx="3532233" cy="849051"/>
          </a:xfrm>
        </p:grpSpPr>
        <p:sp>
          <p:nvSpPr>
            <p:cNvPr id="7" name="Rectangle 6">
              <a:extLst>
                <a:ext uri="{FF2B5EF4-FFF2-40B4-BE49-F238E27FC236}">
                  <a16:creationId xmlns:a16="http://schemas.microsoft.com/office/drawing/2014/main" id="{0E1397B7-3394-4099-8B2B-9F7DC5A3DDD9}"/>
                </a:ext>
              </a:extLst>
            </p:cNvPr>
            <p:cNvSpPr/>
            <p:nvPr/>
          </p:nvSpPr>
          <p:spPr>
            <a:xfrm>
              <a:off x="5773287" y="5399875"/>
              <a:ext cx="3370713"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Te </a:t>
              </a:r>
              <a:r>
                <a:rPr lang="en-GB" b="1" dirty="0" err="1"/>
                <a:t>Reo</a:t>
              </a:r>
              <a:r>
                <a:rPr lang="en-GB" b="1" dirty="0"/>
                <a:t> Māori</a:t>
              </a:r>
            </a:p>
            <a:p>
              <a:pPr>
                <a:spcAft>
                  <a:spcPts val="1200"/>
                </a:spcAft>
              </a:pPr>
              <a:r>
                <a:rPr lang="en-GB" dirty="0" err="1"/>
                <a:t>Māui’s</a:t>
              </a:r>
              <a:r>
                <a:rPr lang="en-GB" dirty="0"/>
                <a:t> Dolphin - </a:t>
              </a:r>
              <a:r>
                <a:rPr lang="en-GB" dirty="0" err="1"/>
                <a:t>Tūpoupou</a:t>
              </a:r>
              <a:endParaRPr lang="en-GB" dirty="0"/>
            </a:p>
          </p:txBody>
        </p:sp>
        <p:pic>
          <p:nvPicPr>
            <p:cNvPr id="8" name="Picture 7">
              <a:extLst>
                <a:ext uri="{FF2B5EF4-FFF2-40B4-BE49-F238E27FC236}">
                  <a16:creationId xmlns:a16="http://schemas.microsoft.com/office/drawing/2014/main" id="{49F92B29-7B54-4CFD-9EC2-6C159E4919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5611767" y="5399875"/>
              <a:ext cx="150121" cy="849051"/>
            </a:xfrm>
            <a:prstGeom prst="rect">
              <a:avLst/>
            </a:prstGeom>
            <a:ln w="12700">
              <a:solidFill>
                <a:srgbClr val="007AC2"/>
              </a:solidFill>
            </a:ln>
          </p:spPr>
        </p:pic>
      </p:grpSp>
      <p:pic>
        <p:nvPicPr>
          <p:cNvPr id="28" name="Picture 27">
            <a:extLst>
              <a:ext uri="{FF2B5EF4-FFF2-40B4-BE49-F238E27FC236}">
                <a16:creationId xmlns:a16="http://schemas.microsoft.com/office/drawing/2014/main" id="{C035DB09-068C-4495-8EB8-BC367E632EC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1966014">
            <a:off x="2445491" y="6101873"/>
            <a:ext cx="6135376" cy="1855348"/>
          </a:xfrm>
          <a:prstGeom prst="rect">
            <a:avLst/>
          </a:prstGeom>
        </p:spPr>
      </p:pic>
    </p:spTree>
    <p:extLst>
      <p:ext uri="{BB962C8B-B14F-4D97-AF65-F5344CB8AC3E}">
        <p14:creationId xmlns:p14="http://schemas.microsoft.com/office/powerpoint/2010/main" val="171866942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1000"/>
                                        <p:tgtEl>
                                          <p:spTgt spid="5">
                                            <p:txEl>
                                              <p:pRg st="4" end="4"/>
                                            </p:txEl>
                                          </p:spTgt>
                                        </p:tgtEl>
                                      </p:cBhvr>
                                    </p:animEffect>
                                    <p:anim calcmode="lin" valueType="num">
                                      <p:cBhvr>
                                        <p:cTn id="4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Effect transition="in" filter="fade">
                                      <p:cBhvr>
                                        <p:cTn id="53" dur="1000"/>
                                        <p:tgtEl>
                                          <p:spTgt spid="5">
                                            <p:txEl>
                                              <p:pRg st="5" end="5"/>
                                            </p:txEl>
                                          </p:spTgt>
                                        </p:tgtEl>
                                      </p:cBhvr>
                                    </p:animEffect>
                                    <p:anim calcmode="lin" valueType="num">
                                      <p:cBhvr>
                                        <p:cTn id="54"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1+#ppt_w/2"/>
                                          </p:val>
                                        </p:tav>
                                        <p:tav tm="100000">
                                          <p:val>
                                            <p:strVal val="#ppt_x"/>
                                          </p:val>
                                        </p:tav>
                                      </p:tavLst>
                                    </p:anim>
                                    <p:anim calcmode="lin" valueType="num">
                                      <p:cBhvr additive="base">
                                        <p:cTn id="6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89667D-E5EA-4709-9B59-618012F47D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5650" y="1640524"/>
            <a:ext cx="7578881" cy="4566459"/>
          </a:xfrm>
          <a:prstGeom prst="rect">
            <a:avLst/>
          </a:prstGeom>
          <a:blipFill>
            <a:blip r:embed="rId3" cstate="print">
              <a:extLst>
                <a:ext uri="{28A0092B-C50C-407E-A947-70E740481C1C}">
                  <a14:useLocalDpi xmlns:a14="http://schemas.microsoft.com/office/drawing/2010/main"/>
                </a:ext>
              </a:extLst>
            </a:blip>
            <a:stretch>
              <a:fillRect/>
            </a:stretch>
          </a:blipFill>
          <a:ln w="19050">
            <a:solidFill>
              <a:srgbClr val="AFDEF9"/>
            </a:solidFill>
          </a:ln>
        </p:spPr>
      </p:pic>
      <p:sp>
        <p:nvSpPr>
          <p:cNvPr id="21" name="Title 20"/>
          <p:cNvSpPr>
            <a:spLocks noGrp="1"/>
          </p:cNvSpPr>
          <p:nvPr>
            <p:ph type="title"/>
          </p:nvPr>
        </p:nvSpPr>
        <p:spPr/>
        <p:txBody>
          <a:bodyPr anchor="ctr" anchorCtr="0"/>
          <a:lstStyle/>
          <a:p>
            <a:pPr algn="ctr"/>
            <a:r>
              <a:rPr lang="en-GB" sz="3600" dirty="0" err="1">
                <a:latin typeface="+mn-lt"/>
              </a:rPr>
              <a:t>Māui’s</a:t>
            </a:r>
            <a:r>
              <a:rPr lang="en-GB" sz="3600" dirty="0">
                <a:latin typeface="+mn-lt"/>
              </a:rPr>
              <a:t> Dolphin </a:t>
            </a:r>
          </a:p>
        </p:txBody>
      </p:sp>
      <p:sp>
        <p:nvSpPr>
          <p:cNvPr id="13" name="TextBox 21">
            <a:extLst>
              <a:ext uri="{FF2B5EF4-FFF2-40B4-BE49-F238E27FC236}">
                <a16:creationId xmlns:a16="http://schemas.microsoft.com/office/drawing/2014/main" id="{3A4CC957-2A7A-48CA-AB14-E083514FE4AE}"/>
              </a:ext>
            </a:extLst>
          </p:cNvPr>
          <p:cNvSpPr txBox="1">
            <a:spLocks noChangeArrowheads="1"/>
          </p:cNvSpPr>
          <p:nvPr/>
        </p:nvSpPr>
        <p:spPr bwMode="auto">
          <a:xfrm>
            <a:off x="2762635" y="610835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Maui's dolphin</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vivtony00</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38" name="Group 37">
            <a:extLst>
              <a:ext uri="{FF2B5EF4-FFF2-40B4-BE49-F238E27FC236}">
                <a16:creationId xmlns:a16="http://schemas.microsoft.com/office/drawing/2014/main" id="{A6F756AB-1AB6-4B5A-85A6-2E0E2FAF9A03}"/>
              </a:ext>
            </a:extLst>
          </p:cNvPr>
          <p:cNvGrpSpPr/>
          <p:nvPr/>
        </p:nvGrpSpPr>
        <p:grpSpPr>
          <a:xfrm>
            <a:off x="631009" y="1768791"/>
            <a:ext cx="7828163" cy="4309924"/>
            <a:chOff x="631009" y="1840604"/>
            <a:chExt cx="7828163" cy="4309924"/>
          </a:xfrm>
        </p:grpSpPr>
        <p:grpSp>
          <p:nvGrpSpPr>
            <p:cNvPr id="39" name="Group 38">
              <a:extLst>
                <a:ext uri="{FF2B5EF4-FFF2-40B4-BE49-F238E27FC236}">
                  <a16:creationId xmlns:a16="http://schemas.microsoft.com/office/drawing/2014/main" id="{504C8965-4D78-4EA6-9764-73EA24A38A8B}"/>
                </a:ext>
              </a:extLst>
            </p:cNvPr>
            <p:cNvGrpSpPr/>
            <p:nvPr/>
          </p:nvGrpSpPr>
          <p:grpSpPr>
            <a:xfrm>
              <a:off x="8209888" y="5229878"/>
              <a:ext cx="249284" cy="920650"/>
              <a:chOff x="631007" y="5367798"/>
              <a:chExt cx="249284" cy="920650"/>
            </a:xfrm>
          </p:grpSpPr>
          <p:sp>
            <p:nvSpPr>
              <p:cNvPr id="44" name="Oval 43">
                <a:extLst>
                  <a:ext uri="{FF2B5EF4-FFF2-40B4-BE49-F238E27FC236}">
                    <a16:creationId xmlns:a16="http://schemas.microsoft.com/office/drawing/2014/main" id="{03D9C085-702C-47ED-8942-53550D5F6364}"/>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A2DA0B4F-DA0E-4E13-9221-A88FC0D763A8}"/>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B075B130-430D-40B0-8975-9863C0FDA387}"/>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3FC27D00-0B33-4E6B-8297-43B6077C6E63}"/>
                </a:ext>
              </a:extLst>
            </p:cNvPr>
            <p:cNvGrpSpPr/>
            <p:nvPr/>
          </p:nvGrpSpPr>
          <p:grpSpPr>
            <a:xfrm rot="10800000">
              <a:off x="631009" y="1840604"/>
              <a:ext cx="249284" cy="920650"/>
              <a:chOff x="631007" y="5367798"/>
              <a:chExt cx="249284" cy="920650"/>
            </a:xfrm>
          </p:grpSpPr>
          <p:sp>
            <p:nvSpPr>
              <p:cNvPr id="41" name="Oval 40">
                <a:extLst>
                  <a:ext uri="{FF2B5EF4-FFF2-40B4-BE49-F238E27FC236}">
                    <a16:creationId xmlns:a16="http://schemas.microsoft.com/office/drawing/2014/main" id="{7DAEE9E3-AB5F-45E8-BC30-63EAC5E6F9D3}"/>
                  </a:ext>
                </a:extLst>
              </p:cNvPr>
              <p:cNvSpPr/>
              <p:nvPr/>
            </p:nvSpPr>
            <p:spPr>
              <a:xfrm>
                <a:off x="631007" y="6039164"/>
                <a:ext cx="249284" cy="249284"/>
              </a:xfrm>
              <a:prstGeom prst="ellipse">
                <a:avLst/>
              </a:prstGeom>
              <a:solidFill>
                <a:srgbClr val="0076B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559334F-EC02-4D1F-9D80-4E675858FCE0}"/>
                  </a:ext>
                </a:extLst>
              </p:cNvPr>
              <p:cNvSpPr/>
              <p:nvPr/>
            </p:nvSpPr>
            <p:spPr>
              <a:xfrm>
                <a:off x="651434" y="5679887"/>
                <a:ext cx="208430" cy="208430"/>
              </a:xfrm>
              <a:prstGeom prst="ellipse">
                <a:avLst/>
              </a:prstGeom>
              <a:solidFill>
                <a:srgbClr val="00A8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372FA225-FEE3-4CAD-B4EC-51F8F2345ADF}"/>
                  </a:ext>
                </a:extLst>
              </p:cNvPr>
              <p:cNvSpPr/>
              <p:nvPr/>
            </p:nvSpPr>
            <p:spPr>
              <a:xfrm>
                <a:off x="675028" y="5367798"/>
                <a:ext cx="161242" cy="161242"/>
              </a:xfrm>
              <a:prstGeom prst="ellipse">
                <a:avLst/>
              </a:prstGeom>
              <a:solidFill>
                <a:srgbClr val="AFDE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 name="Group 13">
            <a:extLst>
              <a:ext uri="{FF2B5EF4-FFF2-40B4-BE49-F238E27FC236}">
                <a16:creationId xmlns:a16="http://schemas.microsoft.com/office/drawing/2014/main" id="{C9095070-8168-4EF8-9C33-F5108155244C}"/>
              </a:ext>
            </a:extLst>
          </p:cNvPr>
          <p:cNvGrpSpPr/>
          <p:nvPr/>
        </p:nvGrpSpPr>
        <p:grpSpPr>
          <a:xfrm>
            <a:off x="2596866" y="1839545"/>
            <a:ext cx="7086787" cy="495108"/>
            <a:chOff x="3256426" y="1839545"/>
            <a:chExt cx="7086787" cy="495108"/>
          </a:xfrm>
        </p:grpSpPr>
        <p:sp>
          <p:nvSpPr>
            <p:cNvPr id="15" name="Rectangle 14">
              <a:extLst>
                <a:ext uri="{FF2B5EF4-FFF2-40B4-BE49-F238E27FC236}">
                  <a16:creationId xmlns:a16="http://schemas.microsoft.com/office/drawing/2014/main" id="{286F42E1-C860-49C3-80C4-8D30F58A4DCF}"/>
                </a:ext>
              </a:extLst>
            </p:cNvPr>
            <p:cNvSpPr/>
            <p:nvPr/>
          </p:nvSpPr>
          <p:spPr>
            <a:xfrm>
              <a:off x="3256426" y="1840604"/>
              <a:ext cx="6022485" cy="494049"/>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3EAAF3E-62AE-4CDF-9994-8D9F5F46DF5E}"/>
                </a:ext>
              </a:extLst>
            </p:cNvPr>
            <p:cNvSpPr/>
            <p:nvPr/>
          </p:nvSpPr>
          <p:spPr>
            <a:xfrm>
              <a:off x="3417951" y="1839545"/>
              <a:ext cx="6925262" cy="495108"/>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612000" bIns="108000" rtlCol="0" anchor="ctr">
              <a:spAutoFit/>
            </a:bodyPr>
            <a:lstStyle/>
            <a:p>
              <a:pPr>
                <a:spcAft>
                  <a:spcPts val="600"/>
                </a:spcAft>
              </a:pPr>
              <a:r>
                <a:rPr lang="en-GB" dirty="0"/>
                <a:t>Maui’s dolphins look very similar to Hector’s dolphins!</a:t>
              </a:r>
            </a:p>
          </p:txBody>
        </p:sp>
        <p:pic>
          <p:nvPicPr>
            <p:cNvPr id="17" name="Picture 16">
              <a:extLst>
                <a:ext uri="{FF2B5EF4-FFF2-40B4-BE49-F238E27FC236}">
                  <a16:creationId xmlns:a16="http://schemas.microsoft.com/office/drawing/2014/main" id="{AC65BCF1-4C86-4ED5-B2E7-7562566ACE8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3270876" y="1841663"/>
              <a:ext cx="129694" cy="492990"/>
            </a:xfrm>
            <a:prstGeom prst="rect">
              <a:avLst/>
            </a:prstGeom>
            <a:ln w="12700">
              <a:solidFill>
                <a:srgbClr val="007AC2"/>
              </a:solidFill>
            </a:ln>
          </p:spPr>
        </p:pic>
      </p:grpSp>
    </p:spTree>
    <p:extLst>
      <p:ext uri="{BB962C8B-B14F-4D97-AF65-F5344CB8AC3E}">
        <p14:creationId xmlns:p14="http://schemas.microsoft.com/office/powerpoint/2010/main" val="388389840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81D54-E0D6-42F4-A640-6D71778CC3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25873" y="1651715"/>
            <a:ext cx="3436412" cy="4673756"/>
          </a:xfrm>
          <a:prstGeom prst="rect">
            <a:avLst/>
          </a:prstGeom>
        </p:spPr>
      </p:pic>
      <p:sp>
        <p:nvSpPr>
          <p:cNvPr id="21" name="Title 20"/>
          <p:cNvSpPr>
            <a:spLocks noGrp="1"/>
          </p:cNvSpPr>
          <p:nvPr>
            <p:ph type="title"/>
          </p:nvPr>
        </p:nvSpPr>
        <p:spPr/>
        <p:txBody>
          <a:bodyPr anchor="ctr" anchorCtr="0"/>
          <a:lstStyle/>
          <a:p>
            <a:pPr algn="ctr"/>
            <a:r>
              <a:rPr lang="en-GB" sz="3600" dirty="0" err="1">
                <a:latin typeface="+mn-lt"/>
              </a:rPr>
              <a:t>Māui’s</a:t>
            </a:r>
            <a:r>
              <a:rPr lang="en-GB" sz="3600" dirty="0">
                <a:latin typeface="+mn-lt"/>
              </a:rPr>
              <a:t> Dolphin</a:t>
            </a:r>
          </a:p>
        </p:txBody>
      </p:sp>
      <p:pic>
        <p:nvPicPr>
          <p:cNvPr id="3" name="Picture 2">
            <a:extLst>
              <a:ext uri="{FF2B5EF4-FFF2-40B4-BE49-F238E27FC236}">
                <a16:creationId xmlns:a16="http://schemas.microsoft.com/office/drawing/2014/main" id="{48C80543-F2A1-47A1-8685-30825C44C3A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52570" y="3722902"/>
            <a:ext cx="681326" cy="206034"/>
          </a:xfrm>
          <a:prstGeom prst="rect">
            <a:avLst/>
          </a:prstGeom>
        </p:spPr>
      </p:pic>
      <p:pic>
        <p:nvPicPr>
          <p:cNvPr id="13" name="Picture 12">
            <a:extLst>
              <a:ext uri="{FF2B5EF4-FFF2-40B4-BE49-F238E27FC236}">
                <a16:creationId xmlns:a16="http://schemas.microsoft.com/office/drawing/2014/main" id="{EB695E78-AC62-4902-91E8-0B200F790FC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122859" y="2900445"/>
            <a:ext cx="681326" cy="206034"/>
          </a:xfrm>
          <a:prstGeom prst="rect">
            <a:avLst/>
          </a:prstGeom>
        </p:spPr>
      </p:pic>
      <p:pic>
        <p:nvPicPr>
          <p:cNvPr id="14" name="Picture 13">
            <a:extLst>
              <a:ext uri="{FF2B5EF4-FFF2-40B4-BE49-F238E27FC236}">
                <a16:creationId xmlns:a16="http://schemas.microsoft.com/office/drawing/2014/main" id="{E884BC37-2EE8-4163-A41F-EFC8A46F75F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25873" y="4517649"/>
            <a:ext cx="681326" cy="206034"/>
          </a:xfrm>
          <a:prstGeom prst="rect">
            <a:avLst/>
          </a:prstGeom>
        </p:spPr>
      </p:pic>
      <p:sp>
        <p:nvSpPr>
          <p:cNvPr id="15" name="TextBox 14">
            <a:extLst>
              <a:ext uri="{FF2B5EF4-FFF2-40B4-BE49-F238E27FC236}">
                <a16:creationId xmlns:a16="http://schemas.microsoft.com/office/drawing/2014/main" id="{1D9B9F27-D8FF-4566-9925-42690576987E}"/>
              </a:ext>
            </a:extLst>
          </p:cNvPr>
          <p:cNvSpPr txBox="1"/>
          <p:nvPr/>
        </p:nvSpPr>
        <p:spPr>
          <a:xfrm>
            <a:off x="2867886" y="5177667"/>
            <a:ext cx="1411452" cy="369332"/>
          </a:xfrm>
          <a:prstGeom prst="rect">
            <a:avLst/>
          </a:prstGeom>
          <a:noFill/>
        </p:spPr>
        <p:txBody>
          <a:bodyPr wrap="square">
            <a:spAutoFit/>
          </a:bodyPr>
          <a:lstStyle/>
          <a:p>
            <a:pPr algn="ctr"/>
            <a:r>
              <a:rPr lang="en-GB" b="1" dirty="0">
                <a:solidFill>
                  <a:srgbClr val="007AC2"/>
                </a:solidFill>
              </a:rPr>
              <a:t>Whanganui</a:t>
            </a:r>
          </a:p>
        </p:txBody>
      </p:sp>
      <p:sp>
        <p:nvSpPr>
          <p:cNvPr id="16" name="TextBox 15">
            <a:extLst>
              <a:ext uri="{FF2B5EF4-FFF2-40B4-BE49-F238E27FC236}">
                <a16:creationId xmlns:a16="http://schemas.microsoft.com/office/drawing/2014/main" id="{11D4C160-2BDA-4718-935D-D9FDE1F26412}"/>
              </a:ext>
            </a:extLst>
          </p:cNvPr>
          <p:cNvSpPr txBox="1"/>
          <p:nvPr/>
        </p:nvSpPr>
        <p:spPr>
          <a:xfrm>
            <a:off x="1531088" y="2085812"/>
            <a:ext cx="1932434" cy="369332"/>
          </a:xfrm>
          <a:prstGeom prst="rect">
            <a:avLst/>
          </a:prstGeom>
          <a:noFill/>
        </p:spPr>
        <p:txBody>
          <a:bodyPr wrap="square">
            <a:spAutoFit/>
          </a:bodyPr>
          <a:lstStyle/>
          <a:p>
            <a:pPr algn="ctr"/>
            <a:r>
              <a:rPr lang="en-GB" b="1" dirty="0">
                <a:solidFill>
                  <a:srgbClr val="007AC2"/>
                </a:solidFill>
              </a:rPr>
              <a:t>Maunganui Bluff</a:t>
            </a:r>
          </a:p>
        </p:txBody>
      </p:sp>
      <p:grpSp>
        <p:nvGrpSpPr>
          <p:cNvPr id="10" name="Group 9">
            <a:extLst>
              <a:ext uri="{FF2B5EF4-FFF2-40B4-BE49-F238E27FC236}">
                <a16:creationId xmlns:a16="http://schemas.microsoft.com/office/drawing/2014/main" id="{CF193C7E-A397-4A32-8248-0C7B275A580B}"/>
              </a:ext>
            </a:extLst>
          </p:cNvPr>
          <p:cNvGrpSpPr/>
          <p:nvPr/>
        </p:nvGrpSpPr>
        <p:grpSpPr>
          <a:xfrm>
            <a:off x="6348308" y="5309169"/>
            <a:ext cx="2795692" cy="849052"/>
            <a:chOff x="6348308" y="5309169"/>
            <a:chExt cx="2795692" cy="849052"/>
          </a:xfrm>
        </p:grpSpPr>
        <p:sp>
          <p:nvSpPr>
            <p:cNvPr id="12" name="Rectangle 11">
              <a:extLst>
                <a:ext uri="{FF2B5EF4-FFF2-40B4-BE49-F238E27FC236}">
                  <a16:creationId xmlns:a16="http://schemas.microsoft.com/office/drawing/2014/main" id="{6A3E637A-89DB-4B86-B87A-DDF912C09B4B}"/>
                </a:ext>
              </a:extLst>
            </p:cNvPr>
            <p:cNvSpPr/>
            <p:nvPr/>
          </p:nvSpPr>
          <p:spPr>
            <a:xfrm>
              <a:off x="6519333" y="5309170"/>
              <a:ext cx="2624667" cy="849051"/>
            </a:xfrm>
            <a:prstGeom prst="rect">
              <a:avLst/>
            </a:prstGeom>
            <a:solidFill>
              <a:srgbClr val="007AC2"/>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a:spcAft>
                  <a:spcPts val="600"/>
                </a:spcAft>
              </a:pPr>
              <a:r>
                <a:rPr lang="en-GB" b="1" dirty="0"/>
                <a:t>North Island</a:t>
              </a:r>
            </a:p>
            <a:p>
              <a:pPr>
                <a:spcAft>
                  <a:spcPts val="600"/>
                </a:spcAft>
              </a:pPr>
              <a:r>
                <a:rPr lang="en-GB" dirty="0"/>
                <a:t>Te </a:t>
              </a:r>
              <a:r>
                <a:rPr lang="en-GB" dirty="0" err="1"/>
                <a:t>Ika</a:t>
              </a:r>
              <a:r>
                <a:rPr lang="en-GB" dirty="0"/>
                <a:t> a </a:t>
              </a:r>
              <a:r>
                <a:rPr lang="en-GB" dirty="0" err="1"/>
                <a:t>Māui</a:t>
              </a:r>
              <a:endParaRPr lang="en-GB" dirty="0"/>
            </a:p>
          </p:txBody>
        </p:sp>
        <p:pic>
          <p:nvPicPr>
            <p:cNvPr id="17" name="Picture 16">
              <a:extLst>
                <a:ext uri="{FF2B5EF4-FFF2-40B4-BE49-F238E27FC236}">
                  <a16:creationId xmlns:a16="http://schemas.microsoft.com/office/drawing/2014/main" id="{656E0B02-4F4C-479E-A9BD-E65C9FFC82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348308" y="5309169"/>
              <a:ext cx="150121" cy="849051"/>
            </a:xfrm>
            <a:prstGeom prst="rect">
              <a:avLst/>
            </a:prstGeom>
            <a:ln w="12700">
              <a:solidFill>
                <a:srgbClr val="007AC2"/>
              </a:solidFill>
            </a:ln>
          </p:spPr>
        </p:pic>
      </p:grpSp>
      <p:pic>
        <p:nvPicPr>
          <p:cNvPr id="18" name="Picture 17">
            <a:extLst>
              <a:ext uri="{FF2B5EF4-FFF2-40B4-BE49-F238E27FC236}">
                <a16:creationId xmlns:a16="http://schemas.microsoft.com/office/drawing/2014/main" id="{89A30092-4077-467B-8201-96E0C5A418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4005"/>
          <a:stretch/>
        </p:blipFill>
        <p:spPr>
          <a:xfrm>
            <a:off x="8245160" y="5122621"/>
            <a:ext cx="898839" cy="1222146"/>
          </a:xfrm>
          <a:prstGeom prst="rect">
            <a:avLst/>
          </a:prstGeom>
        </p:spPr>
      </p:pic>
    </p:spTree>
    <p:extLst>
      <p:ext uri="{BB962C8B-B14F-4D97-AF65-F5344CB8AC3E}">
        <p14:creationId xmlns:p14="http://schemas.microsoft.com/office/powerpoint/2010/main" val="168923910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ppt_y</p:attrName>
                                        </p:attrNameLst>
                                      </p:cBhvr>
                                      <p:tavLst>
                                        <p:tav tm="0">
                                          <p:val>
                                            <p:strVal val="#ppt_y+#ppt_h*1.125000"/>
                                          </p:val>
                                        </p:tav>
                                        <p:tav tm="100000">
                                          <p:val>
                                            <p:strVal val="#ppt_y"/>
                                          </p:val>
                                        </p:tav>
                                      </p:tavLst>
                                    </p:anim>
                                    <p:animEffect transition="in" filter="wipe(up)">
                                      <p:cBhvr>
                                        <p:cTn id="23" dur="500"/>
                                        <p:tgtEl>
                                          <p:spTgt spid="14"/>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p:tgtEl>
                                          <p:spTgt spid="3"/>
                                        </p:tgtEl>
                                        <p:attrNameLst>
                                          <p:attrName>ppt_y</p:attrName>
                                        </p:attrNameLst>
                                      </p:cBhvr>
                                      <p:tavLst>
                                        <p:tav tm="0">
                                          <p:val>
                                            <p:strVal val="#ppt_y+#ppt_h*1.125000"/>
                                          </p:val>
                                        </p:tav>
                                        <p:tav tm="100000">
                                          <p:val>
                                            <p:strVal val="#ppt_y"/>
                                          </p:val>
                                        </p:tav>
                                      </p:tavLst>
                                    </p:anim>
                                    <p:animEffect transition="in" filter="wipe(up)">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p:tgtEl>
                                          <p:spTgt spid="13"/>
                                        </p:tgtEl>
                                        <p:attrNameLst>
                                          <p:attrName>ppt_y</p:attrName>
                                        </p:attrNameLst>
                                      </p:cBhvr>
                                      <p:tavLst>
                                        <p:tav tm="0">
                                          <p:val>
                                            <p:strVal val="#ppt_y+#ppt_h*1.125000"/>
                                          </p:val>
                                        </p:tav>
                                        <p:tav tm="100000">
                                          <p:val>
                                            <p:strVal val="#ppt_y"/>
                                          </p:val>
                                        </p:tav>
                                      </p:tavLst>
                                    </p:anim>
                                    <p:animEffect transition="in" filter="wipe(up)">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1571</TotalTime>
  <Words>1912</Words>
  <Application>Microsoft Office PowerPoint</Application>
  <PresentationFormat>On-screen Show (4:3)</PresentationFormat>
  <Paragraphs>189</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Twinkl</vt:lpstr>
      <vt:lpstr>Roboto</vt:lpstr>
      <vt:lpstr>Calibri</vt:lpstr>
      <vt:lpstr>Office Theme</vt:lpstr>
      <vt:lpstr>Disclaimer/s</vt:lpstr>
      <vt:lpstr>PowerPoint Presentation</vt:lpstr>
      <vt:lpstr>Marine Mammals in New Zealand</vt:lpstr>
      <vt:lpstr>Hector's Dolphin </vt:lpstr>
      <vt:lpstr>Hector's Dolphin </vt:lpstr>
      <vt:lpstr>Hector's Dolphin </vt:lpstr>
      <vt:lpstr>Māui’s Dolphin</vt:lpstr>
      <vt:lpstr>Māui’s Dolphin </vt:lpstr>
      <vt:lpstr>Māui’s Dolphin</vt:lpstr>
      <vt:lpstr>Dusky Dolphin</vt:lpstr>
      <vt:lpstr>Dusky Dolphin</vt:lpstr>
      <vt:lpstr>Dusky Dolphin</vt:lpstr>
      <vt:lpstr>Common Dolphin</vt:lpstr>
      <vt:lpstr>Common Dolphin</vt:lpstr>
      <vt:lpstr>Common Dolphin</vt:lpstr>
      <vt:lpstr>Bottlenose Dolphin</vt:lpstr>
      <vt:lpstr>Bottlenose Dolphin</vt:lpstr>
      <vt:lpstr>Bottlenose Dolphin</vt:lpstr>
      <vt:lpstr>False Killer Whale</vt:lpstr>
      <vt:lpstr>False Killer Whale</vt:lpstr>
      <vt:lpstr>False Killer Whale</vt:lpstr>
      <vt:lpstr>Orca (Killer Whale)</vt:lpstr>
      <vt:lpstr>Orca (Killer Whale)</vt:lpstr>
      <vt:lpstr>Orca (Killer Whale)</vt:lpstr>
      <vt:lpstr>Sperm Whale</vt:lpstr>
      <vt:lpstr>Sperm Whale</vt:lpstr>
      <vt:lpstr>Sperm Whale</vt:lpstr>
      <vt:lpstr>Humpback Whale</vt:lpstr>
      <vt:lpstr>Humpback Whale</vt:lpstr>
      <vt:lpstr>Humpback Whale</vt:lpstr>
      <vt:lpstr>Bryde’s Whale (Pronounced: Broo-dus)</vt:lpstr>
      <vt:lpstr>Bryde’s Whale</vt:lpstr>
      <vt:lpstr>Bryde’s Whale</vt:lpstr>
      <vt:lpstr>Southern Right Whale</vt:lpstr>
      <vt:lpstr>Southern Right Whale</vt:lpstr>
      <vt:lpstr>Southern Right Whale</vt:lpstr>
      <vt:lpstr>Blue Whale</vt:lpstr>
      <vt:lpstr>Blue Whale</vt:lpstr>
      <vt:lpstr>Blue Whale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Jessica Salt</dc:creator>
  <cp:lastModifiedBy>Georgia Williams</cp:lastModifiedBy>
  <cp:revision>74</cp:revision>
  <dcterms:created xsi:type="dcterms:W3CDTF">2021-10-27T12:26:55Z</dcterms:created>
  <dcterms:modified xsi:type="dcterms:W3CDTF">2021-11-22T10:29:15Z</dcterms:modified>
</cp:coreProperties>
</file>