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78" r:id="rId2"/>
    <p:sldId id="262" r:id="rId3"/>
    <p:sldId id="279"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67" r:id="rId22"/>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Twinkl" pitchFamily="2" charset="77"/>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C5E8"/>
    <a:srgbClr val="E87722"/>
    <a:srgbClr val="E87621"/>
    <a:srgbClr val="02407D"/>
    <a:srgbClr val="017AC2"/>
    <a:srgbClr val="18A0DB"/>
    <a:srgbClr val="DE1E5A"/>
    <a:srgbClr val="BC0105"/>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96" autoAdjust="0"/>
    <p:restoredTop sz="94660"/>
  </p:normalViewPr>
  <p:slideViewPr>
    <p:cSldViewPr snapToGrid="0" showGuides="1">
      <p:cViewPr varScale="1">
        <p:scale>
          <a:sx n="298" d="100"/>
          <a:sy n="298" d="100"/>
        </p:scale>
        <p:origin x="192" y="152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www.twinkl.co.uk/" TargetMode="External"/><Relationship Id="rId1" Type="http://schemas.openxmlformats.org/officeDocument/2006/relationships/slideMaster" Target="../slideMasters/slideMaster1.xml"/><Relationship Id="rId4" Type="http://schemas.openxmlformats.org/officeDocument/2006/relationships/hyperlink" Target="https://www.twinkl.co.nz/resources/new-zealand-resources/new-zealand-partnerships/project-jonah-partnerships-new-zealand"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twinkl.co.nz/resources/new-zealand-resources/new-zealand-partnerships/project-jonah-partnerships-new-zealand"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www.twinkl.co.uk/" TargetMode="External"/><Relationship Id="rId1" Type="http://schemas.openxmlformats.org/officeDocument/2006/relationships/slideMaster" Target="../slideMasters/slideMaster1.xml"/><Relationship Id="rId4" Type="http://schemas.openxmlformats.org/officeDocument/2006/relationships/hyperlink" Target="https://www.twinkl.co.nz/resources/new-zealand-resources/new-zealand-partnerships/project-jonah-partnerships-new-zealand"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827E7173-6271-C04F-8229-A92189B5CF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752" y="-43314"/>
            <a:ext cx="9259503" cy="6944627"/>
          </a:xfrm>
          <a:prstGeom prst="rect">
            <a:avLst/>
          </a:prstGeom>
        </p:spPr>
      </p:pic>
      <p:sp>
        <p:nvSpPr>
          <p:cNvPr id="3" name="Rectangle 2">
            <a:hlinkClick r:id="rId4"/>
            <a:extLst>
              <a:ext uri="{FF2B5EF4-FFF2-40B4-BE49-F238E27FC236}">
                <a16:creationId xmlns:a16="http://schemas.microsoft.com/office/drawing/2014/main" id="{39789535-936E-634F-8E17-A1DEE3843466}"/>
              </a:ext>
            </a:extLst>
          </p:cNvPr>
          <p:cNvSpPr/>
          <p:nvPr userDrawn="1"/>
        </p:nvSpPr>
        <p:spPr>
          <a:xfrm>
            <a:off x="-57752" y="5834921"/>
            <a:ext cx="9259503" cy="106639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49299E-2010-9649-88E5-A6DD8D0386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01" y="-28876"/>
            <a:ext cx="9221002" cy="6915752"/>
          </a:xfrm>
          <a:prstGeom prst="rect">
            <a:avLst/>
          </a:prstGeom>
        </p:spPr>
      </p:pic>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
        <p:nvSpPr>
          <p:cNvPr id="6" name="Rectangle 5">
            <a:hlinkClick r:id="rId3"/>
            <a:extLst>
              <a:ext uri="{FF2B5EF4-FFF2-40B4-BE49-F238E27FC236}">
                <a16:creationId xmlns:a16="http://schemas.microsoft.com/office/drawing/2014/main" id="{CADA8AE6-2302-BB46-AEA6-DC125B03FAF7}"/>
              </a:ext>
            </a:extLst>
          </p:cNvPr>
          <p:cNvSpPr/>
          <p:nvPr userDrawn="1"/>
        </p:nvSpPr>
        <p:spPr>
          <a:xfrm>
            <a:off x="8524430" y="6593079"/>
            <a:ext cx="677321" cy="308233"/>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5EE4186-50C2-1347-8554-AD2B1263A4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335" y="-38501"/>
            <a:ext cx="9246669" cy="6935002"/>
          </a:xfrm>
          <a:prstGeom prst="rect">
            <a:avLst/>
          </a:prstGeom>
        </p:spPr>
      </p:pic>
      <p:sp>
        <p:nvSpPr>
          <p:cNvPr id="5" name="Rectangle 4">
            <a:hlinkClick r:id="rId4"/>
            <a:extLst>
              <a:ext uri="{FF2B5EF4-FFF2-40B4-BE49-F238E27FC236}">
                <a16:creationId xmlns:a16="http://schemas.microsoft.com/office/drawing/2014/main" id="{7480B1EE-D75E-A845-A4EB-9D43D668A0BA}"/>
              </a:ext>
            </a:extLst>
          </p:cNvPr>
          <p:cNvSpPr/>
          <p:nvPr userDrawn="1"/>
        </p:nvSpPr>
        <p:spPr>
          <a:xfrm>
            <a:off x="-44916" y="5687227"/>
            <a:ext cx="9246668" cy="1214086"/>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848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5168" y="423673"/>
            <a:ext cx="8255000" cy="1084285"/>
          </a:xfrm>
          <a:prstGeom prst="round2SameRect">
            <a:avLst/>
          </a:prstGeom>
          <a:solidFill>
            <a:srgbClr val="E87621"/>
          </a:solidFill>
        </p:spPr>
        <p:txBody>
          <a:bodyPr>
            <a:noAutofit/>
          </a:bodyPr>
          <a:lstStyle/>
          <a:p>
            <a:r>
              <a:rPr lang="en-GB" sz="2800" dirty="0">
                <a:solidFill>
                  <a:schemeClr val="bg1"/>
                </a:solidFill>
                <a:latin typeface="+mn-lt"/>
              </a:rPr>
              <a:t>But That's Not All...</a:t>
            </a:r>
            <a:endParaRPr lang="en-GB" sz="400" dirty="0">
              <a:solidFill>
                <a:schemeClr val="bg1"/>
              </a:solidFill>
              <a:latin typeface="+mn-lt"/>
            </a:endParaRPr>
          </a:p>
        </p:txBody>
      </p:sp>
      <p:sp>
        <p:nvSpPr>
          <p:cNvPr id="6" name="Rectangle 5">
            <a:extLst>
              <a:ext uri="{FF2B5EF4-FFF2-40B4-BE49-F238E27FC236}">
                <a16:creationId xmlns:a16="http://schemas.microsoft.com/office/drawing/2014/main" id="{71880735-2ECD-874F-BC90-44066E41E256}"/>
              </a:ext>
            </a:extLst>
          </p:cNvPr>
          <p:cNvSpPr/>
          <p:nvPr/>
        </p:nvSpPr>
        <p:spPr>
          <a:xfrm>
            <a:off x="840087" y="3163049"/>
            <a:ext cx="7455803" cy="1815882"/>
          </a:xfrm>
          <a:prstGeom prst="rect">
            <a:avLst/>
          </a:prstGeom>
        </p:spPr>
        <p:txBody>
          <a:bodyPr wrap="square">
            <a:spAutoFit/>
          </a:bodyPr>
          <a:lstStyle/>
          <a:p>
            <a:r>
              <a:rPr lang="en-GB" sz="1400" dirty="0"/>
              <a:t>Humpback whales, for instance, undertake migrations of approximately 10 000km every year between feeding grounds in Antarctica and breeding areas in more tropical waters. New Zealand is about 1600km long from North to South, so humpback whales travel almost six and a half times this distance and back! Wow!</a:t>
            </a:r>
          </a:p>
          <a:p>
            <a:br>
              <a:rPr lang="en-GB" sz="1400" dirty="0"/>
            </a:br>
            <a:r>
              <a:rPr lang="en-GB" sz="1400" dirty="0"/>
              <a:t>As whales migrate, they carry and excrete ocean fertiliser in the form of their iron-rich runny poo from places in the ocean that have a good nutrient supply to places that need it (like Antarctica). They’re like giant ocean crop dusters!</a:t>
            </a:r>
          </a:p>
        </p:txBody>
      </p:sp>
      <p:sp>
        <p:nvSpPr>
          <p:cNvPr id="12" name="Rectangle 11">
            <a:extLst>
              <a:ext uri="{FF2B5EF4-FFF2-40B4-BE49-F238E27FC236}">
                <a16:creationId xmlns:a16="http://schemas.microsoft.com/office/drawing/2014/main" id="{70071CDC-26AC-5F49-8CB0-A7E2E261CE50}"/>
              </a:ext>
            </a:extLst>
          </p:cNvPr>
          <p:cNvSpPr/>
          <p:nvPr/>
        </p:nvSpPr>
        <p:spPr>
          <a:xfrm>
            <a:off x="445168" y="1765752"/>
            <a:ext cx="6468588" cy="1225290"/>
          </a:xfrm>
          <a:prstGeom prst="rect">
            <a:avLst/>
          </a:prstGeom>
          <a:solidFill>
            <a:srgbClr val="71C5E8"/>
          </a:solidFill>
          <a:ln w="28575">
            <a:solidFill>
              <a:srgbClr val="71C5E8"/>
            </a:solidFill>
          </a:ln>
        </p:spPr>
        <p:txBody>
          <a:bodyPr wrap="square" lIns="180000" tIns="180000" rIns="180000" bIns="180000">
            <a:spAutoFit/>
          </a:bodyPr>
          <a:lstStyle/>
          <a:p>
            <a:r>
              <a:rPr lang="en-GB" sz="1400" dirty="0">
                <a:solidFill>
                  <a:schemeClr val="bg1"/>
                </a:solidFill>
              </a:rPr>
              <a:t>Whales undertake some of the longest </a:t>
            </a:r>
            <a:r>
              <a:rPr lang="en-GB" sz="1400" b="1" dirty="0">
                <a:solidFill>
                  <a:schemeClr val="bg1"/>
                </a:solidFill>
              </a:rPr>
              <a:t>migrations</a:t>
            </a:r>
            <a:r>
              <a:rPr lang="en-GB" sz="1400" dirty="0">
                <a:solidFill>
                  <a:schemeClr val="bg1"/>
                </a:solidFill>
              </a:rPr>
              <a:t> </a:t>
            </a:r>
            <a:br>
              <a:rPr lang="en-GB" sz="1400" dirty="0">
                <a:solidFill>
                  <a:schemeClr val="bg1"/>
                </a:solidFill>
              </a:rPr>
            </a:br>
            <a:r>
              <a:rPr lang="en-GB" sz="1400" dirty="0">
                <a:solidFill>
                  <a:schemeClr val="bg1"/>
                </a:solidFill>
              </a:rPr>
              <a:t>of all mammals. They travel each year to different parts of </a:t>
            </a:r>
            <a:br>
              <a:rPr lang="en-GB" sz="1400" dirty="0">
                <a:solidFill>
                  <a:schemeClr val="bg1"/>
                </a:solidFill>
              </a:rPr>
            </a:br>
            <a:r>
              <a:rPr lang="en-GB" sz="1400" dirty="0">
                <a:solidFill>
                  <a:schemeClr val="bg1"/>
                </a:solidFill>
              </a:rPr>
              <a:t>the ocean to feed, breed, give birth to and nurse their </a:t>
            </a:r>
            <a:br>
              <a:rPr lang="en-GB" sz="1400" dirty="0">
                <a:solidFill>
                  <a:schemeClr val="bg1"/>
                </a:solidFill>
              </a:rPr>
            </a:br>
            <a:r>
              <a:rPr lang="en-GB" sz="1400" dirty="0">
                <a:solidFill>
                  <a:schemeClr val="bg1"/>
                </a:solidFill>
              </a:rPr>
              <a:t>young calves.</a:t>
            </a:r>
            <a:endParaRPr lang="en-GB" sz="800" dirty="0">
              <a:solidFill>
                <a:schemeClr val="bg1"/>
              </a:solidFill>
            </a:endParaRPr>
          </a:p>
        </p:txBody>
      </p:sp>
      <p:grpSp>
        <p:nvGrpSpPr>
          <p:cNvPr id="8" name="Group 7">
            <a:extLst>
              <a:ext uri="{FF2B5EF4-FFF2-40B4-BE49-F238E27FC236}">
                <a16:creationId xmlns:a16="http://schemas.microsoft.com/office/drawing/2014/main" id="{3AA0375D-3A81-6241-A425-12676EFFFF2E}"/>
              </a:ext>
            </a:extLst>
          </p:cNvPr>
          <p:cNvGrpSpPr/>
          <p:nvPr/>
        </p:nvGrpSpPr>
        <p:grpSpPr>
          <a:xfrm>
            <a:off x="711198" y="5077977"/>
            <a:ext cx="7716983" cy="1078035"/>
            <a:chOff x="711198" y="5077977"/>
            <a:chExt cx="7716983" cy="1078035"/>
          </a:xfrm>
        </p:grpSpPr>
        <p:sp>
          <p:nvSpPr>
            <p:cNvPr id="10" name="Round Diagonal Corner of Rectangle 9">
              <a:extLst>
                <a:ext uri="{FF2B5EF4-FFF2-40B4-BE49-F238E27FC236}">
                  <a16:creationId xmlns:a16="http://schemas.microsoft.com/office/drawing/2014/main" id="{7A362FA8-1BC8-AD4F-8E31-F7370EAC3970}"/>
                </a:ext>
              </a:extLst>
            </p:cNvPr>
            <p:cNvSpPr/>
            <p:nvPr/>
          </p:nvSpPr>
          <p:spPr>
            <a:xfrm>
              <a:off x="711198" y="5077977"/>
              <a:ext cx="7716983" cy="1078035"/>
            </a:xfrm>
            <a:prstGeom prst="round2DiagRect">
              <a:avLst>
                <a:gd name="adj1" fmla="val 21632"/>
                <a:gd name="adj2" fmla="val 0"/>
              </a:avLst>
            </a:prstGeom>
            <a:noFill/>
            <a:ln w="28575">
              <a:solidFill>
                <a:srgbClr val="E87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E2C0FA-89B0-3B4D-B0C3-160B4F997FC8}"/>
                </a:ext>
              </a:extLst>
            </p:cNvPr>
            <p:cNvSpPr/>
            <p:nvPr/>
          </p:nvSpPr>
          <p:spPr>
            <a:xfrm>
              <a:off x="840087" y="5355384"/>
              <a:ext cx="7588094" cy="523220"/>
            </a:xfrm>
            <a:prstGeom prst="rect">
              <a:avLst/>
            </a:prstGeom>
          </p:spPr>
          <p:txBody>
            <a:bodyPr wrap="square">
              <a:spAutoFit/>
            </a:bodyPr>
            <a:lstStyle/>
            <a:p>
              <a:pPr algn="ctr"/>
              <a:r>
                <a:rPr lang="en-GB" sz="1400" b="1" dirty="0"/>
                <a:t>Whales are vitally important for nutrient recycling in the ocean, both vertically </a:t>
              </a:r>
              <a:br>
                <a:rPr lang="en-GB" sz="1400" b="1" dirty="0"/>
              </a:br>
              <a:r>
                <a:rPr lang="en-GB" sz="1400" b="1" dirty="0"/>
                <a:t>(from the depths to the surface) and horizontally (migration).</a:t>
              </a:r>
              <a:endParaRPr lang="en-GB" sz="600" b="1" dirty="0"/>
            </a:p>
          </p:txBody>
        </p:sp>
      </p:grpSp>
      <p:pic>
        <p:nvPicPr>
          <p:cNvPr id="4" name="Picture 3">
            <a:extLst>
              <a:ext uri="{FF2B5EF4-FFF2-40B4-BE49-F238E27FC236}">
                <a16:creationId xmlns:a16="http://schemas.microsoft.com/office/drawing/2014/main" id="{290DCC5A-31F1-BC47-AA9C-3C61C79A4B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964364" y="1668971"/>
            <a:ext cx="3101668" cy="1461137"/>
          </a:xfrm>
          <a:prstGeom prst="ellipse">
            <a:avLst/>
          </a:prstGeom>
          <a:solidFill>
            <a:srgbClr val="017AC2"/>
          </a:solidFill>
          <a:ln w="28575">
            <a:solidFill>
              <a:srgbClr val="71C5E8"/>
            </a:solidFill>
          </a:ln>
        </p:spPr>
      </p:pic>
    </p:spTree>
    <p:extLst>
      <p:ext uri="{BB962C8B-B14F-4D97-AF65-F5344CB8AC3E}">
        <p14:creationId xmlns:p14="http://schemas.microsoft.com/office/powerpoint/2010/main" val="403279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708" y="423673"/>
            <a:ext cx="8245643" cy="1084285"/>
          </a:xfrm>
          <a:prstGeom prst="round2SameRect">
            <a:avLst/>
          </a:prstGeom>
          <a:solidFill>
            <a:srgbClr val="E87621"/>
          </a:solidFill>
        </p:spPr>
        <p:txBody>
          <a:bodyPr>
            <a:noAutofit/>
          </a:bodyPr>
          <a:lstStyle/>
          <a:p>
            <a:r>
              <a:rPr lang="en-GB" sz="2800" dirty="0">
                <a:solidFill>
                  <a:schemeClr val="bg1"/>
                </a:solidFill>
                <a:latin typeface="+mn-lt"/>
              </a:rPr>
              <a:t>And There's More...</a:t>
            </a:r>
            <a:endParaRPr lang="en-GB" sz="100" dirty="0">
              <a:solidFill>
                <a:schemeClr val="bg1"/>
              </a:solidFill>
              <a:latin typeface="+mn-lt"/>
            </a:endParaRPr>
          </a:p>
        </p:txBody>
      </p:sp>
      <p:pic>
        <p:nvPicPr>
          <p:cNvPr id="7" name="Picture 6">
            <a:extLst>
              <a:ext uri="{FF2B5EF4-FFF2-40B4-BE49-F238E27FC236}">
                <a16:creationId xmlns:a16="http://schemas.microsoft.com/office/drawing/2014/main" id="{B5791D29-BCCE-2E41-BA04-68D7164480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220" y="1667507"/>
            <a:ext cx="6455291" cy="4564770"/>
          </a:xfrm>
          <a:prstGeom prst="ellipse">
            <a:avLst/>
          </a:prstGeom>
        </p:spPr>
      </p:pic>
      <p:sp>
        <p:nvSpPr>
          <p:cNvPr id="12" name="Round Single Corner of Rectangle 11">
            <a:extLst>
              <a:ext uri="{FF2B5EF4-FFF2-40B4-BE49-F238E27FC236}">
                <a16:creationId xmlns:a16="http://schemas.microsoft.com/office/drawing/2014/main" id="{70071CDC-26AC-5F49-8CB0-A7E2E261CE50}"/>
              </a:ext>
            </a:extLst>
          </p:cNvPr>
          <p:cNvSpPr/>
          <p:nvPr/>
        </p:nvSpPr>
        <p:spPr>
          <a:xfrm>
            <a:off x="552220" y="1667507"/>
            <a:ext cx="5990503" cy="1225290"/>
          </a:xfrm>
          <a:prstGeom prst="round1Rect">
            <a:avLst/>
          </a:prstGeom>
          <a:solidFill>
            <a:schemeClr val="bg1"/>
          </a:solidFill>
          <a:ln w="28575">
            <a:solidFill>
              <a:srgbClr val="E87722"/>
            </a:solidFill>
          </a:ln>
        </p:spPr>
        <p:txBody>
          <a:bodyPr wrap="square" lIns="180000" tIns="180000" rIns="180000" bIns="180000">
            <a:spAutoFit/>
          </a:bodyPr>
          <a:lstStyle/>
          <a:p>
            <a:r>
              <a:rPr lang="en-GB" sz="1400" dirty="0"/>
              <a:t>When whales die, it’s called </a:t>
            </a:r>
            <a:r>
              <a:rPr lang="en-GB" sz="1400" b="1" dirty="0"/>
              <a:t>whale fall.</a:t>
            </a:r>
            <a:r>
              <a:rPr lang="en-GB" sz="1400" dirty="0"/>
              <a:t> As their carcasses sink, not only do they provide meals for up to 400 other species, but they carry huge amounts of </a:t>
            </a:r>
            <a:r>
              <a:rPr lang="en-GB" sz="1400" b="1" dirty="0"/>
              <a:t>carbon</a:t>
            </a:r>
            <a:r>
              <a:rPr lang="en-GB" sz="1400" dirty="0"/>
              <a:t> which descends to the seabed with them. This carbon is also trapped and held in the </a:t>
            </a:r>
            <a:r>
              <a:rPr lang="en-GB" sz="1400" b="1" dirty="0"/>
              <a:t>carbon sink</a:t>
            </a:r>
            <a:r>
              <a:rPr lang="en-GB" sz="1400" dirty="0"/>
              <a:t>.</a:t>
            </a:r>
            <a:endParaRPr lang="en-GB" sz="600" dirty="0"/>
          </a:p>
        </p:txBody>
      </p:sp>
      <p:sp>
        <p:nvSpPr>
          <p:cNvPr id="13" name="Rectangle 12">
            <a:extLst>
              <a:ext uri="{FF2B5EF4-FFF2-40B4-BE49-F238E27FC236}">
                <a16:creationId xmlns:a16="http://schemas.microsoft.com/office/drawing/2014/main" id="{FC71674B-FB5E-E241-A16D-3905A0C6FAC2}"/>
              </a:ext>
            </a:extLst>
          </p:cNvPr>
          <p:cNvSpPr/>
          <p:nvPr/>
        </p:nvSpPr>
        <p:spPr>
          <a:xfrm>
            <a:off x="5283635" y="3188455"/>
            <a:ext cx="3253739" cy="1656177"/>
          </a:xfrm>
          <a:prstGeom prst="rect">
            <a:avLst/>
          </a:prstGeom>
          <a:solidFill>
            <a:schemeClr val="bg1"/>
          </a:solidFill>
          <a:ln w="28575">
            <a:solidFill>
              <a:srgbClr val="71C5E8"/>
            </a:solidFill>
          </a:ln>
        </p:spPr>
        <p:txBody>
          <a:bodyPr wrap="square" lIns="180000" tIns="180000" rIns="180000" bIns="180000">
            <a:spAutoFit/>
          </a:bodyPr>
          <a:lstStyle/>
          <a:p>
            <a:r>
              <a:rPr lang="en-GB" sz="1400" dirty="0"/>
              <a:t>It’s estimated that whale carcasses transport around 190 000 tons of carbon to the deep ocean when they die, which is the same amount of carbon produced by 80 000 vehicles each year.</a:t>
            </a:r>
            <a:endParaRPr lang="en-GB" sz="400" dirty="0"/>
          </a:p>
        </p:txBody>
      </p:sp>
      <p:sp>
        <p:nvSpPr>
          <p:cNvPr id="14" name="Round Diagonal Corner of Rectangle 13">
            <a:extLst>
              <a:ext uri="{FF2B5EF4-FFF2-40B4-BE49-F238E27FC236}">
                <a16:creationId xmlns:a16="http://schemas.microsoft.com/office/drawing/2014/main" id="{833FF76C-FF9C-6347-ABF7-8F96A93D54D6}"/>
              </a:ext>
            </a:extLst>
          </p:cNvPr>
          <p:cNvSpPr/>
          <p:nvPr/>
        </p:nvSpPr>
        <p:spPr>
          <a:xfrm>
            <a:off x="552220" y="5140290"/>
            <a:ext cx="7985154" cy="1117277"/>
          </a:xfrm>
          <a:prstGeom prst="round2DiagRect">
            <a:avLst/>
          </a:prstGeom>
          <a:solidFill>
            <a:schemeClr val="bg1"/>
          </a:solidFill>
          <a:ln w="28575">
            <a:solidFill>
              <a:schemeClr val="tx1"/>
            </a:solidFill>
          </a:ln>
        </p:spPr>
        <p:txBody>
          <a:bodyPr wrap="square" lIns="180000" tIns="180000" rIns="180000" bIns="180000">
            <a:spAutoFit/>
          </a:bodyPr>
          <a:lstStyle/>
          <a:p>
            <a:pPr algn="ctr"/>
            <a:r>
              <a:rPr lang="en-GB" sz="1400" dirty="0"/>
              <a:t>When whaling was at its peak, so many whale carcasses were removed from the ocean that it likely changed the weight and distribution of whale falls. As a result this probably led to the extinction of a number of species that were reliant on whale carcasses for survival.</a:t>
            </a:r>
            <a:endParaRPr lang="en-GB" sz="200" dirty="0"/>
          </a:p>
        </p:txBody>
      </p:sp>
      <p:pic>
        <p:nvPicPr>
          <p:cNvPr id="8" name="Picture 7">
            <a:extLst>
              <a:ext uri="{FF2B5EF4-FFF2-40B4-BE49-F238E27FC236}">
                <a16:creationId xmlns:a16="http://schemas.microsoft.com/office/drawing/2014/main" id="{27D4AEC5-F0E3-2D46-A781-7E7F16D43F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8613" y="1698613"/>
            <a:ext cx="1688761" cy="1194184"/>
          </a:xfrm>
          <a:prstGeom prst="ellipse">
            <a:avLst/>
          </a:prstGeom>
        </p:spPr>
      </p:pic>
    </p:spTree>
    <p:extLst>
      <p:ext uri="{BB962C8B-B14F-4D97-AF65-F5344CB8AC3E}">
        <p14:creationId xmlns:p14="http://schemas.microsoft.com/office/powerpoint/2010/main" val="402467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900" decel="100000" fill="hold"/>
                                        <p:tgtEl>
                                          <p:spTgt spid="1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900" decel="100000" fill="hold"/>
                                        <p:tgtEl>
                                          <p:spTgt spid="1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900" decel="100000" fill="hold"/>
                                        <p:tgtEl>
                                          <p:spTgt spid="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5168" y="423673"/>
            <a:ext cx="8245643" cy="1084285"/>
          </a:xfrm>
          <a:prstGeom prst="round2SameRect">
            <a:avLst/>
          </a:prstGeom>
          <a:solidFill>
            <a:srgbClr val="E87621"/>
          </a:solidFill>
        </p:spPr>
        <p:txBody>
          <a:bodyPr>
            <a:noAutofit/>
          </a:bodyPr>
          <a:lstStyle/>
          <a:p>
            <a:r>
              <a:rPr lang="en-GB" sz="2800" dirty="0">
                <a:solidFill>
                  <a:schemeClr val="bg1"/>
                </a:solidFill>
                <a:latin typeface="+mn-lt"/>
              </a:rPr>
              <a:t>HANG ON A MINUTE! STOP!</a:t>
            </a:r>
            <a:endParaRPr lang="en-GB" sz="200" dirty="0">
              <a:solidFill>
                <a:schemeClr val="bg1"/>
              </a:solidFill>
              <a:latin typeface="+mn-lt"/>
            </a:endParaRPr>
          </a:p>
        </p:txBody>
      </p:sp>
      <p:sp>
        <p:nvSpPr>
          <p:cNvPr id="12" name="Rectangle 11">
            <a:extLst>
              <a:ext uri="{FF2B5EF4-FFF2-40B4-BE49-F238E27FC236}">
                <a16:creationId xmlns:a16="http://schemas.microsoft.com/office/drawing/2014/main" id="{70071CDC-26AC-5F49-8CB0-A7E2E261CE50}"/>
              </a:ext>
            </a:extLst>
          </p:cNvPr>
          <p:cNvSpPr/>
          <p:nvPr/>
        </p:nvSpPr>
        <p:spPr>
          <a:xfrm>
            <a:off x="573183" y="1748427"/>
            <a:ext cx="2442108" cy="1105200"/>
          </a:xfrm>
          <a:prstGeom prst="rect">
            <a:avLst/>
          </a:prstGeom>
          <a:solidFill>
            <a:schemeClr val="bg1"/>
          </a:solidFill>
          <a:ln w="28575">
            <a:solidFill>
              <a:srgbClr val="71C5E8"/>
            </a:solidFill>
          </a:ln>
        </p:spPr>
        <p:txBody>
          <a:bodyPr wrap="square" lIns="180000" tIns="180000" rIns="180000" bIns="180000" anchor="ctr" anchorCtr="0">
            <a:spAutoFit/>
          </a:bodyPr>
          <a:lstStyle/>
          <a:p>
            <a:pPr marL="285750" indent="-285750">
              <a:buFont typeface="Arial" panose="020B0604020202020204" pitchFamily="34" charset="0"/>
              <a:buChar char="•"/>
            </a:pPr>
            <a:r>
              <a:rPr lang="en-GB" sz="1200" dirty="0">
                <a:solidFill>
                  <a:srgbClr val="02407D"/>
                </a:solidFill>
              </a:rPr>
              <a:t>Global warming and climate change are huge issues in the world today, right?</a:t>
            </a:r>
            <a:endParaRPr lang="en-GB" sz="300" dirty="0">
              <a:solidFill>
                <a:srgbClr val="02407D"/>
              </a:solidFill>
            </a:endParaRPr>
          </a:p>
        </p:txBody>
      </p:sp>
      <p:sp>
        <p:nvSpPr>
          <p:cNvPr id="8" name="Rectangle 7">
            <a:extLst>
              <a:ext uri="{FF2B5EF4-FFF2-40B4-BE49-F238E27FC236}">
                <a16:creationId xmlns:a16="http://schemas.microsoft.com/office/drawing/2014/main" id="{4180F764-C94C-664B-AA02-5E6EC13725EF}"/>
              </a:ext>
            </a:extLst>
          </p:cNvPr>
          <p:cNvSpPr/>
          <p:nvPr/>
        </p:nvSpPr>
        <p:spPr>
          <a:xfrm>
            <a:off x="3281808" y="1748427"/>
            <a:ext cx="2442107" cy="1105200"/>
          </a:xfrm>
          <a:prstGeom prst="rect">
            <a:avLst/>
          </a:prstGeom>
          <a:solidFill>
            <a:schemeClr val="bg1"/>
          </a:solidFill>
          <a:ln w="28575">
            <a:solidFill>
              <a:srgbClr val="71C5E8"/>
            </a:solidFill>
          </a:ln>
        </p:spPr>
        <p:txBody>
          <a:bodyPr wrap="square" lIns="180000" tIns="180000" rIns="180000" bIns="180000" anchor="ctr" anchorCtr="0">
            <a:spAutoFit/>
          </a:bodyPr>
          <a:lstStyle/>
          <a:p>
            <a:pPr marL="285750" indent="-285750">
              <a:buFont typeface="Arial" panose="020B0604020202020204" pitchFamily="34" charset="0"/>
              <a:buChar char="•"/>
            </a:pPr>
            <a:r>
              <a:rPr lang="en-GB" sz="1200" b="1" dirty="0">
                <a:solidFill>
                  <a:srgbClr val="02407D"/>
                </a:solidFill>
              </a:rPr>
              <a:t>What is global warming? </a:t>
            </a:r>
            <a:r>
              <a:rPr lang="en-GB" sz="1200" dirty="0">
                <a:solidFill>
                  <a:srgbClr val="02407D"/>
                </a:solidFill>
              </a:rPr>
              <a:t>Have a quick discussion with a buddy.</a:t>
            </a:r>
            <a:endParaRPr lang="en-GB" sz="100" dirty="0">
              <a:solidFill>
                <a:srgbClr val="02407D"/>
              </a:solidFill>
            </a:endParaRPr>
          </a:p>
        </p:txBody>
      </p:sp>
      <p:sp>
        <p:nvSpPr>
          <p:cNvPr id="9" name="Rectangle 8">
            <a:extLst>
              <a:ext uri="{FF2B5EF4-FFF2-40B4-BE49-F238E27FC236}">
                <a16:creationId xmlns:a16="http://schemas.microsoft.com/office/drawing/2014/main" id="{15B7DE75-B98C-1B4E-9332-3327B3993101}"/>
              </a:ext>
            </a:extLst>
          </p:cNvPr>
          <p:cNvSpPr/>
          <p:nvPr/>
        </p:nvSpPr>
        <p:spPr>
          <a:xfrm>
            <a:off x="5990435" y="1748427"/>
            <a:ext cx="2572360" cy="1105200"/>
          </a:xfrm>
          <a:prstGeom prst="rect">
            <a:avLst/>
          </a:prstGeom>
          <a:solidFill>
            <a:srgbClr val="71C5E8"/>
          </a:solidFill>
          <a:ln w="28575">
            <a:solidFill>
              <a:srgbClr val="71C5E8"/>
            </a:solidFill>
          </a:ln>
        </p:spPr>
        <p:txBody>
          <a:bodyPr wrap="square" lIns="180000" tIns="180000" rIns="180000" bIns="180000" anchor="ctr" anchorCtr="0">
            <a:spAutoFit/>
          </a:bodyPr>
          <a:lstStyle/>
          <a:p>
            <a:r>
              <a:rPr lang="en-GB" sz="1200" dirty="0">
                <a:solidFill>
                  <a:schemeClr val="bg1"/>
                </a:solidFill>
              </a:rPr>
              <a:t>The earth is heating up because we are putting too much CO</a:t>
            </a:r>
            <a:r>
              <a:rPr lang="en-GB" sz="1200" baseline="-25000" dirty="0">
                <a:solidFill>
                  <a:schemeClr val="bg1"/>
                </a:solidFill>
              </a:rPr>
              <a:t>2</a:t>
            </a:r>
            <a:r>
              <a:rPr lang="en-GB" sz="1200" dirty="0">
                <a:solidFill>
                  <a:schemeClr val="bg1"/>
                </a:solidFill>
              </a:rPr>
              <a:t> into the atmosphere from things like fossil fuels.</a:t>
            </a:r>
            <a:endParaRPr lang="en-GB" sz="100" dirty="0">
              <a:solidFill>
                <a:schemeClr val="bg1"/>
              </a:solidFill>
            </a:endParaRPr>
          </a:p>
        </p:txBody>
      </p:sp>
      <p:sp>
        <p:nvSpPr>
          <p:cNvPr id="10" name="Rectangle 9">
            <a:extLst>
              <a:ext uri="{FF2B5EF4-FFF2-40B4-BE49-F238E27FC236}">
                <a16:creationId xmlns:a16="http://schemas.microsoft.com/office/drawing/2014/main" id="{57DA2932-F323-D04D-8AAA-E47B2138319C}"/>
              </a:ext>
            </a:extLst>
          </p:cNvPr>
          <p:cNvSpPr/>
          <p:nvPr/>
        </p:nvSpPr>
        <p:spPr>
          <a:xfrm>
            <a:off x="573183" y="3168382"/>
            <a:ext cx="2442108" cy="1288800"/>
          </a:xfrm>
          <a:prstGeom prst="rect">
            <a:avLst/>
          </a:prstGeom>
          <a:solidFill>
            <a:schemeClr val="bg1"/>
          </a:solidFill>
          <a:ln w="28575">
            <a:solidFill>
              <a:srgbClr val="71C5E8"/>
            </a:solidFill>
          </a:ln>
        </p:spPr>
        <p:txBody>
          <a:bodyPr wrap="square" lIns="180000" tIns="180000" rIns="180000" bIns="180000" anchor="ctr" anchorCtr="0">
            <a:spAutoFit/>
          </a:bodyPr>
          <a:lstStyle/>
          <a:p>
            <a:pPr marL="285750" indent="-285750">
              <a:buFont typeface="Arial" panose="020B0604020202020204" pitchFamily="34" charset="0"/>
              <a:buChar char="•"/>
            </a:pPr>
            <a:r>
              <a:rPr lang="en-GB" sz="1200" dirty="0">
                <a:solidFill>
                  <a:srgbClr val="02407D"/>
                </a:solidFill>
              </a:rPr>
              <a:t>Whales spread their </a:t>
            </a:r>
            <a:br>
              <a:rPr lang="en-GB" sz="1200" dirty="0">
                <a:solidFill>
                  <a:srgbClr val="02407D"/>
                </a:solidFill>
              </a:rPr>
            </a:br>
            <a:r>
              <a:rPr lang="en-GB" sz="1200" dirty="0">
                <a:solidFill>
                  <a:srgbClr val="02407D"/>
                </a:solidFill>
              </a:rPr>
              <a:t>iron-rich poo around the ocean as they migrate.</a:t>
            </a:r>
            <a:endParaRPr lang="en-GB" sz="100" dirty="0">
              <a:solidFill>
                <a:srgbClr val="02407D"/>
              </a:solidFill>
            </a:endParaRPr>
          </a:p>
        </p:txBody>
      </p:sp>
      <p:sp>
        <p:nvSpPr>
          <p:cNvPr id="11" name="Rectangle 10">
            <a:extLst>
              <a:ext uri="{FF2B5EF4-FFF2-40B4-BE49-F238E27FC236}">
                <a16:creationId xmlns:a16="http://schemas.microsoft.com/office/drawing/2014/main" id="{4C731FE0-C091-E642-AC8C-4E12C7785E7F}"/>
              </a:ext>
            </a:extLst>
          </p:cNvPr>
          <p:cNvSpPr/>
          <p:nvPr/>
        </p:nvSpPr>
        <p:spPr>
          <a:xfrm>
            <a:off x="3281808" y="3168382"/>
            <a:ext cx="2442108" cy="1288800"/>
          </a:xfrm>
          <a:prstGeom prst="rect">
            <a:avLst/>
          </a:prstGeom>
          <a:solidFill>
            <a:schemeClr val="bg1"/>
          </a:solidFill>
          <a:ln w="28575">
            <a:solidFill>
              <a:srgbClr val="71C5E8"/>
            </a:solidFill>
          </a:ln>
        </p:spPr>
        <p:txBody>
          <a:bodyPr wrap="square" lIns="180000" tIns="180000" rIns="180000" bIns="180000" anchor="ctr" anchorCtr="0">
            <a:spAutoFit/>
          </a:bodyPr>
          <a:lstStyle/>
          <a:p>
            <a:pPr marL="285750" indent="-285750">
              <a:buFont typeface="Arial" panose="020B0604020202020204" pitchFamily="34" charset="0"/>
              <a:buChar char="•"/>
            </a:pPr>
            <a:r>
              <a:rPr lang="en-GB" sz="1200" dirty="0">
                <a:solidFill>
                  <a:srgbClr val="02407D"/>
                </a:solidFill>
              </a:rPr>
              <a:t>Phytoplankton love to feed on this iron-rich poo and, as a result, reproduce in huge numbers.</a:t>
            </a:r>
            <a:endParaRPr lang="en-GB" sz="100" dirty="0">
              <a:solidFill>
                <a:srgbClr val="02407D"/>
              </a:solidFill>
            </a:endParaRPr>
          </a:p>
        </p:txBody>
      </p:sp>
      <p:sp>
        <p:nvSpPr>
          <p:cNvPr id="15" name="Rectangle 14">
            <a:extLst>
              <a:ext uri="{FF2B5EF4-FFF2-40B4-BE49-F238E27FC236}">
                <a16:creationId xmlns:a16="http://schemas.microsoft.com/office/drawing/2014/main" id="{EDF318D2-7963-9B41-ADE7-D3E628D1E202}"/>
              </a:ext>
            </a:extLst>
          </p:cNvPr>
          <p:cNvSpPr/>
          <p:nvPr/>
        </p:nvSpPr>
        <p:spPr>
          <a:xfrm>
            <a:off x="5990434" y="3168382"/>
            <a:ext cx="2572361" cy="1288800"/>
          </a:xfrm>
          <a:prstGeom prst="rect">
            <a:avLst/>
          </a:prstGeom>
          <a:solidFill>
            <a:schemeClr val="bg1"/>
          </a:solidFill>
          <a:ln w="28575">
            <a:solidFill>
              <a:srgbClr val="71C5E8"/>
            </a:solidFill>
          </a:ln>
        </p:spPr>
        <p:txBody>
          <a:bodyPr wrap="square" lIns="180000" tIns="180000" rIns="180000" bIns="180000" anchor="ctr" anchorCtr="0">
            <a:spAutoFit/>
          </a:bodyPr>
          <a:lstStyle/>
          <a:p>
            <a:pPr marL="285750" indent="-285750">
              <a:buFont typeface="Arial" panose="020B0604020202020204" pitchFamily="34" charset="0"/>
              <a:buChar char="•"/>
            </a:pPr>
            <a:r>
              <a:rPr lang="en-GB" sz="1200" dirty="0">
                <a:solidFill>
                  <a:srgbClr val="02407D"/>
                </a:solidFill>
              </a:rPr>
              <a:t>As these large blooms </a:t>
            </a:r>
            <a:br>
              <a:rPr lang="en-GB" sz="1200" dirty="0">
                <a:solidFill>
                  <a:srgbClr val="02407D"/>
                </a:solidFill>
              </a:rPr>
            </a:br>
            <a:r>
              <a:rPr lang="en-GB" sz="1200" dirty="0">
                <a:solidFill>
                  <a:srgbClr val="02407D"/>
                </a:solidFill>
              </a:rPr>
              <a:t>of phytoplankton photosynthesize, they capture large amounts </a:t>
            </a:r>
            <a:br>
              <a:rPr lang="en-GB" sz="1200" dirty="0">
                <a:solidFill>
                  <a:srgbClr val="02407D"/>
                </a:solidFill>
              </a:rPr>
            </a:br>
            <a:r>
              <a:rPr lang="en-GB" sz="1200" dirty="0">
                <a:solidFill>
                  <a:srgbClr val="02407D"/>
                </a:solidFill>
              </a:rPr>
              <a:t>of CO</a:t>
            </a:r>
            <a:r>
              <a:rPr lang="en-GB" sz="1200" baseline="-25000" dirty="0">
                <a:solidFill>
                  <a:srgbClr val="02407D"/>
                </a:solidFill>
              </a:rPr>
              <a:t>2</a:t>
            </a:r>
            <a:r>
              <a:rPr lang="en-GB" sz="1200" dirty="0">
                <a:solidFill>
                  <a:srgbClr val="02407D"/>
                </a:solidFill>
              </a:rPr>
              <a:t>.</a:t>
            </a:r>
            <a:endParaRPr lang="en-GB" sz="100" dirty="0">
              <a:solidFill>
                <a:srgbClr val="02407D"/>
              </a:solidFill>
            </a:endParaRPr>
          </a:p>
        </p:txBody>
      </p:sp>
      <p:sp>
        <p:nvSpPr>
          <p:cNvPr id="16" name="Rectangle 15">
            <a:extLst>
              <a:ext uri="{FF2B5EF4-FFF2-40B4-BE49-F238E27FC236}">
                <a16:creationId xmlns:a16="http://schemas.microsoft.com/office/drawing/2014/main" id="{34E40ACF-35CA-3A43-85DB-4066B5F2157D}"/>
              </a:ext>
            </a:extLst>
          </p:cNvPr>
          <p:cNvSpPr/>
          <p:nvPr/>
        </p:nvSpPr>
        <p:spPr>
          <a:xfrm>
            <a:off x="573183" y="4771937"/>
            <a:ext cx="2442108" cy="1472400"/>
          </a:xfrm>
          <a:prstGeom prst="rect">
            <a:avLst/>
          </a:prstGeom>
          <a:solidFill>
            <a:schemeClr val="bg1"/>
          </a:solidFill>
          <a:ln w="28575">
            <a:solidFill>
              <a:srgbClr val="71C5E8"/>
            </a:solidFill>
          </a:ln>
        </p:spPr>
        <p:txBody>
          <a:bodyPr wrap="square" lIns="180000" tIns="180000" rIns="180000" bIns="180000" anchor="ctr" anchorCtr="0">
            <a:spAutoFit/>
          </a:bodyPr>
          <a:lstStyle/>
          <a:p>
            <a:pPr marL="285750" indent="-285750">
              <a:buFont typeface="Arial" panose="020B0604020202020204" pitchFamily="34" charset="0"/>
              <a:buChar char="•"/>
            </a:pPr>
            <a:r>
              <a:rPr lang="en-GB" sz="1200" dirty="0">
                <a:solidFill>
                  <a:srgbClr val="02407D"/>
                </a:solidFill>
              </a:rPr>
              <a:t>In whale fall, whale carcasses carry a huge amount of carbon with them which is trapped and held in the carbon sink on the ocean floor.</a:t>
            </a:r>
            <a:endParaRPr lang="en-GB" sz="100" dirty="0">
              <a:solidFill>
                <a:srgbClr val="02407D"/>
              </a:solidFill>
            </a:endParaRPr>
          </a:p>
        </p:txBody>
      </p:sp>
      <p:sp>
        <p:nvSpPr>
          <p:cNvPr id="17" name="Rectangle 16">
            <a:extLst>
              <a:ext uri="{FF2B5EF4-FFF2-40B4-BE49-F238E27FC236}">
                <a16:creationId xmlns:a16="http://schemas.microsoft.com/office/drawing/2014/main" id="{C34999FD-E72B-7B49-A3A0-98F7FC62AFBE}"/>
              </a:ext>
            </a:extLst>
          </p:cNvPr>
          <p:cNvSpPr/>
          <p:nvPr/>
        </p:nvSpPr>
        <p:spPr>
          <a:xfrm>
            <a:off x="3281808" y="4771937"/>
            <a:ext cx="2442108" cy="1472400"/>
          </a:xfrm>
          <a:prstGeom prst="rect">
            <a:avLst/>
          </a:prstGeom>
          <a:solidFill>
            <a:schemeClr val="bg1"/>
          </a:solidFill>
          <a:ln w="28575">
            <a:solidFill>
              <a:srgbClr val="71C5E8"/>
            </a:solidFill>
          </a:ln>
        </p:spPr>
        <p:txBody>
          <a:bodyPr wrap="square" lIns="180000" tIns="180000" rIns="180000" bIns="180000" anchor="ctr" anchorCtr="0">
            <a:spAutoFit/>
          </a:bodyPr>
          <a:lstStyle/>
          <a:p>
            <a:pPr marL="285750" indent="-285750">
              <a:buFont typeface="Arial" panose="020B0604020202020204" pitchFamily="34" charset="0"/>
              <a:buChar char="•"/>
            </a:pPr>
            <a:r>
              <a:rPr lang="en-GB" sz="1200" dirty="0">
                <a:solidFill>
                  <a:srgbClr val="02407D"/>
                </a:solidFill>
              </a:rPr>
              <a:t>So if we want </a:t>
            </a:r>
            <a:br>
              <a:rPr lang="en-GB" sz="1200" dirty="0">
                <a:solidFill>
                  <a:srgbClr val="02407D"/>
                </a:solidFill>
              </a:rPr>
            </a:br>
            <a:r>
              <a:rPr lang="en-GB" sz="1200" dirty="0">
                <a:solidFill>
                  <a:srgbClr val="02407D"/>
                </a:solidFill>
              </a:rPr>
              <a:t>to reduce global warming and make a difference with the climate change issue...</a:t>
            </a:r>
            <a:endParaRPr lang="en-GB" sz="100" dirty="0">
              <a:solidFill>
                <a:srgbClr val="02407D"/>
              </a:solidFill>
            </a:endParaRPr>
          </a:p>
        </p:txBody>
      </p:sp>
      <p:sp>
        <p:nvSpPr>
          <p:cNvPr id="18" name="Rectangle 17">
            <a:extLst>
              <a:ext uri="{FF2B5EF4-FFF2-40B4-BE49-F238E27FC236}">
                <a16:creationId xmlns:a16="http://schemas.microsoft.com/office/drawing/2014/main" id="{05A0BF68-C183-0848-AA93-417C415EA563}"/>
              </a:ext>
            </a:extLst>
          </p:cNvPr>
          <p:cNvSpPr/>
          <p:nvPr/>
        </p:nvSpPr>
        <p:spPr>
          <a:xfrm>
            <a:off x="5990434" y="4771937"/>
            <a:ext cx="2572361" cy="1472400"/>
          </a:xfrm>
          <a:prstGeom prst="rect">
            <a:avLst/>
          </a:prstGeom>
          <a:solidFill>
            <a:schemeClr val="tx1"/>
          </a:solidFill>
          <a:ln w="28575">
            <a:solidFill>
              <a:schemeClr val="tx1"/>
            </a:solidFill>
          </a:ln>
        </p:spPr>
        <p:txBody>
          <a:bodyPr wrap="square" lIns="180000" tIns="180000" rIns="180000" bIns="180000" anchor="ctr" anchorCtr="0">
            <a:spAutoFit/>
          </a:bodyPr>
          <a:lstStyle/>
          <a:p>
            <a:pPr marL="285750" indent="-285750">
              <a:buFont typeface="Arial" panose="020B0604020202020204" pitchFamily="34" charset="0"/>
              <a:buChar char="•"/>
            </a:pPr>
            <a:r>
              <a:rPr lang="en-GB" sz="1200" b="1" dirty="0">
                <a:solidFill>
                  <a:schemeClr val="bg1"/>
                </a:solidFill>
              </a:rPr>
              <a:t>Can you make the logical connections and next steps to figure out just how whale poo could help save the world?</a:t>
            </a:r>
            <a:endParaRPr lang="en-GB" sz="100" dirty="0">
              <a:solidFill>
                <a:schemeClr val="bg1"/>
              </a:solidFill>
            </a:endParaRPr>
          </a:p>
        </p:txBody>
      </p:sp>
      <p:cxnSp>
        <p:nvCxnSpPr>
          <p:cNvPr id="4" name="Straight Arrow Connector 3">
            <a:extLst>
              <a:ext uri="{FF2B5EF4-FFF2-40B4-BE49-F238E27FC236}">
                <a16:creationId xmlns:a16="http://schemas.microsoft.com/office/drawing/2014/main" id="{4777CD75-931C-4E4E-B7C8-8F8A269CFB1F}"/>
              </a:ext>
            </a:extLst>
          </p:cNvPr>
          <p:cNvCxnSpPr>
            <a:cxnSpLocks/>
          </p:cNvCxnSpPr>
          <p:nvPr/>
        </p:nvCxnSpPr>
        <p:spPr>
          <a:xfrm>
            <a:off x="3055434" y="2350677"/>
            <a:ext cx="187341" cy="0"/>
          </a:xfrm>
          <a:prstGeom prst="straightConnector1">
            <a:avLst/>
          </a:prstGeom>
          <a:ln w="28575">
            <a:solidFill>
              <a:srgbClr val="E8762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1D635FC-B232-1A48-AB18-A6EA46A78D7F}"/>
              </a:ext>
            </a:extLst>
          </p:cNvPr>
          <p:cNvCxnSpPr/>
          <p:nvPr/>
        </p:nvCxnSpPr>
        <p:spPr>
          <a:xfrm>
            <a:off x="5762950" y="2350677"/>
            <a:ext cx="187341" cy="0"/>
          </a:xfrm>
          <a:prstGeom prst="straightConnector1">
            <a:avLst/>
          </a:prstGeom>
          <a:ln w="28575">
            <a:solidFill>
              <a:srgbClr val="E8762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91C0287-3465-8843-81F3-A1343B4C23C3}"/>
              </a:ext>
            </a:extLst>
          </p:cNvPr>
          <p:cNvCxnSpPr/>
          <p:nvPr/>
        </p:nvCxnSpPr>
        <p:spPr>
          <a:xfrm>
            <a:off x="3055434" y="3862782"/>
            <a:ext cx="187341" cy="0"/>
          </a:xfrm>
          <a:prstGeom prst="straightConnector1">
            <a:avLst/>
          </a:prstGeom>
          <a:ln w="28575">
            <a:solidFill>
              <a:srgbClr val="E8762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8AC9EBB-76EE-D644-8E28-8142CC38531C}"/>
              </a:ext>
            </a:extLst>
          </p:cNvPr>
          <p:cNvCxnSpPr/>
          <p:nvPr/>
        </p:nvCxnSpPr>
        <p:spPr>
          <a:xfrm>
            <a:off x="5762950" y="3862782"/>
            <a:ext cx="187341" cy="0"/>
          </a:xfrm>
          <a:prstGeom prst="straightConnector1">
            <a:avLst/>
          </a:prstGeom>
          <a:ln w="28575">
            <a:solidFill>
              <a:srgbClr val="E8762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88A80B8-CAD8-D741-8E1D-EB5F49B8B9EF}"/>
              </a:ext>
            </a:extLst>
          </p:cNvPr>
          <p:cNvCxnSpPr/>
          <p:nvPr/>
        </p:nvCxnSpPr>
        <p:spPr>
          <a:xfrm>
            <a:off x="3055434" y="5624675"/>
            <a:ext cx="187341" cy="0"/>
          </a:xfrm>
          <a:prstGeom prst="straightConnector1">
            <a:avLst/>
          </a:prstGeom>
          <a:ln w="28575">
            <a:solidFill>
              <a:srgbClr val="E8762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05CC5B1-0DCA-DF4E-8291-41E2E6F8980B}"/>
              </a:ext>
            </a:extLst>
          </p:cNvPr>
          <p:cNvCxnSpPr/>
          <p:nvPr/>
        </p:nvCxnSpPr>
        <p:spPr>
          <a:xfrm>
            <a:off x="5762950" y="5624675"/>
            <a:ext cx="187341" cy="0"/>
          </a:xfrm>
          <a:prstGeom prst="straightConnector1">
            <a:avLst/>
          </a:prstGeom>
          <a:ln w="28575">
            <a:solidFill>
              <a:srgbClr val="E8762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26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ppt_x</p:attrName>
                                        </p:attrNameLst>
                                      </p:cBhvr>
                                      <p:tavLst>
                                        <p:tav tm="0">
                                          <p:val>
                                            <p:strVal val="#ppt_x-#ppt_w*1.125000"/>
                                          </p:val>
                                        </p:tav>
                                        <p:tav tm="100000">
                                          <p:val>
                                            <p:strVal val="#ppt_x"/>
                                          </p:val>
                                        </p:tav>
                                      </p:tavLst>
                                    </p:anim>
                                    <p:animEffect transition="in" filter="wipe(right)">
                                      <p:cBhvr>
                                        <p:cTn id="18" dur="500"/>
                                        <p:tgtEl>
                                          <p:spTgt spid="8"/>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ppt_x</p:attrName>
                                        </p:attrNameLst>
                                      </p:cBhvr>
                                      <p:tavLst>
                                        <p:tav tm="0">
                                          <p:val>
                                            <p:strVal val="#ppt_x-#ppt_w*1.125000"/>
                                          </p:val>
                                        </p:tav>
                                        <p:tav tm="100000">
                                          <p:val>
                                            <p:strVal val="#ppt_x"/>
                                          </p:val>
                                        </p:tav>
                                      </p:tavLst>
                                    </p:anim>
                                    <p:animEffect transition="in" filter="wipe(righ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p:tgtEl>
                                          <p:spTgt spid="9"/>
                                        </p:tgtEl>
                                        <p:attrNameLst>
                                          <p:attrName>ppt_x</p:attrName>
                                        </p:attrNameLst>
                                      </p:cBhvr>
                                      <p:tavLst>
                                        <p:tav tm="0">
                                          <p:val>
                                            <p:strVal val="#ppt_x-#ppt_w*1.125000"/>
                                          </p:val>
                                        </p:tav>
                                        <p:tav tm="100000">
                                          <p:val>
                                            <p:strVal val="#ppt_x"/>
                                          </p:val>
                                        </p:tav>
                                      </p:tavLst>
                                    </p:anim>
                                    <p:animEffect transition="in" filter="wipe(right)">
                                      <p:cBhvr>
                                        <p:cTn id="29" dur="500"/>
                                        <p:tgtEl>
                                          <p:spTgt spid="9"/>
                                        </p:tgtEl>
                                      </p:cBhvr>
                                    </p:animEffect>
                                  </p:childTnLst>
                                </p:cTn>
                              </p:par>
                            </p:childTnLst>
                          </p:cTn>
                        </p:par>
                        <p:par>
                          <p:cTn id="30" fill="hold">
                            <p:stCondLst>
                              <p:cond delay="500"/>
                            </p:stCondLst>
                            <p:childTnLst>
                              <p:par>
                                <p:cTn id="31" presetID="1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ppt_x</p:attrName>
                                        </p:attrNameLst>
                                      </p:cBhvr>
                                      <p:tavLst>
                                        <p:tav tm="0">
                                          <p:val>
                                            <p:strVal val="#ppt_x-#ppt_w*1.125000"/>
                                          </p:val>
                                        </p:tav>
                                        <p:tav tm="100000">
                                          <p:val>
                                            <p:strVal val="#ppt_x"/>
                                          </p:val>
                                        </p:tav>
                                      </p:tavLst>
                                    </p:anim>
                                    <p:animEffect transition="in" filter="wipe(right)">
                                      <p:cBhvr>
                                        <p:cTn id="34" dur="500"/>
                                        <p:tgtEl>
                                          <p:spTgt spid="10"/>
                                        </p:tgtEl>
                                      </p:cBhvr>
                                    </p:animEffect>
                                  </p:childTnLst>
                                </p:cTn>
                              </p:par>
                            </p:childTnLst>
                          </p:cTn>
                        </p:par>
                        <p:par>
                          <p:cTn id="35" fill="hold">
                            <p:stCondLst>
                              <p:cond delay="1000"/>
                            </p:stCondLst>
                            <p:childTnLst>
                              <p:par>
                                <p:cTn id="36" presetID="12" presetClass="entr" presetSubtype="8"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p:tgtEl>
                                          <p:spTgt spid="20"/>
                                        </p:tgtEl>
                                        <p:attrNameLst>
                                          <p:attrName>ppt_x</p:attrName>
                                        </p:attrNameLst>
                                      </p:cBhvr>
                                      <p:tavLst>
                                        <p:tav tm="0">
                                          <p:val>
                                            <p:strVal val="#ppt_x-#ppt_w*1.125000"/>
                                          </p:val>
                                        </p:tav>
                                        <p:tav tm="100000">
                                          <p:val>
                                            <p:strVal val="#ppt_x"/>
                                          </p:val>
                                        </p:tav>
                                      </p:tavLst>
                                    </p:anim>
                                    <p:animEffect transition="in" filter="wipe(right)">
                                      <p:cBhvr>
                                        <p:cTn id="39" dur="500"/>
                                        <p:tgtEl>
                                          <p:spTgt spid="20"/>
                                        </p:tgtEl>
                                      </p:cBhvr>
                                    </p:animEffect>
                                  </p:childTnLst>
                                </p:cTn>
                              </p:par>
                            </p:childTnLst>
                          </p:cTn>
                        </p:par>
                        <p:par>
                          <p:cTn id="40" fill="hold">
                            <p:stCondLst>
                              <p:cond delay="1500"/>
                            </p:stCondLst>
                            <p:childTnLst>
                              <p:par>
                                <p:cTn id="41" presetID="1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ppt_x</p:attrName>
                                        </p:attrNameLst>
                                      </p:cBhvr>
                                      <p:tavLst>
                                        <p:tav tm="0">
                                          <p:val>
                                            <p:strVal val="#ppt_x-#ppt_w*1.125000"/>
                                          </p:val>
                                        </p:tav>
                                        <p:tav tm="100000">
                                          <p:val>
                                            <p:strVal val="#ppt_x"/>
                                          </p:val>
                                        </p:tav>
                                      </p:tavLst>
                                    </p:anim>
                                    <p:animEffect transition="in" filter="wipe(right)">
                                      <p:cBhvr>
                                        <p:cTn id="44" dur="500"/>
                                        <p:tgtEl>
                                          <p:spTgt spid="11"/>
                                        </p:tgtEl>
                                      </p:cBhvr>
                                    </p:animEffect>
                                  </p:childTnLst>
                                </p:cTn>
                              </p:par>
                            </p:childTnLst>
                          </p:cTn>
                        </p:par>
                        <p:par>
                          <p:cTn id="45" fill="hold">
                            <p:stCondLst>
                              <p:cond delay="2000"/>
                            </p:stCondLst>
                            <p:childTnLst>
                              <p:par>
                                <p:cTn id="46" presetID="12" presetClass="entr" presetSubtype="8"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p:tgtEl>
                                          <p:spTgt spid="21"/>
                                        </p:tgtEl>
                                        <p:attrNameLst>
                                          <p:attrName>ppt_x</p:attrName>
                                        </p:attrNameLst>
                                      </p:cBhvr>
                                      <p:tavLst>
                                        <p:tav tm="0">
                                          <p:val>
                                            <p:strVal val="#ppt_x-#ppt_w*1.125000"/>
                                          </p:val>
                                        </p:tav>
                                        <p:tav tm="100000">
                                          <p:val>
                                            <p:strVal val="#ppt_x"/>
                                          </p:val>
                                        </p:tav>
                                      </p:tavLst>
                                    </p:anim>
                                    <p:animEffect transition="in" filter="wipe(right)">
                                      <p:cBhvr>
                                        <p:cTn id="49" dur="500"/>
                                        <p:tgtEl>
                                          <p:spTgt spid="21"/>
                                        </p:tgtEl>
                                      </p:cBhvr>
                                    </p:animEffect>
                                  </p:childTnLst>
                                </p:cTn>
                              </p:par>
                            </p:childTnLst>
                          </p:cTn>
                        </p:par>
                        <p:par>
                          <p:cTn id="50" fill="hold">
                            <p:stCondLst>
                              <p:cond delay="2500"/>
                            </p:stCondLst>
                            <p:childTnLst>
                              <p:par>
                                <p:cTn id="51" presetID="12" presetClass="entr" presetSubtype="8"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p:tgtEl>
                                          <p:spTgt spid="15"/>
                                        </p:tgtEl>
                                        <p:attrNameLst>
                                          <p:attrName>ppt_x</p:attrName>
                                        </p:attrNameLst>
                                      </p:cBhvr>
                                      <p:tavLst>
                                        <p:tav tm="0">
                                          <p:val>
                                            <p:strVal val="#ppt_x-#ppt_w*1.125000"/>
                                          </p:val>
                                        </p:tav>
                                        <p:tav tm="100000">
                                          <p:val>
                                            <p:strVal val="#ppt_x"/>
                                          </p:val>
                                        </p:tav>
                                      </p:tavLst>
                                    </p:anim>
                                    <p:animEffect transition="in" filter="wipe(right)">
                                      <p:cBhvr>
                                        <p:cTn id="54" dur="500"/>
                                        <p:tgtEl>
                                          <p:spTgt spid="15"/>
                                        </p:tgtEl>
                                      </p:cBhvr>
                                    </p:animEffect>
                                  </p:childTnLst>
                                </p:cTn>
                              </p:par>
                            </p:childTnLst>
                          </p:cTn>
                        </p:par>
                        <p:par>
                          <p:cTn id="55" fill="hold">
                            <p:stCondLst>
                              <p:cond delay="3000"/>
                            </p:stCondLst>
                            <p:childTnLst>
                              <p:par>
                                <p:cTn id="56" presetID="12" presetClass="entr" presetSubtype="8"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p:tgtEl>
                                          <p:spTgt spid="16"/>
                                        </p:tgtEl>
                                        <p:attrNameLst>
                                          <p:attrName>ppt_x</p:attrName>
                                        </p:attrNameLst>
                                      </p:cBhvr>
                                      <p:tavLst>
                                        <p:tav tm="0">
                                          <p:val>
                                            <p:strVal val="#ppt_x-#ppt_w*1.125000"/>
                                          </p:val>
                                        </p:tav>
                                        <p:tav tm="100000">
                                          <p:val>
                                            <p:strVal val="#ppt_x"/>
                                          </p:val>
                                        </p:tav>
                                      </p:tavLst>
                                    </p:anim>
                                    <p:animEffect transition="in" filter="wipe(right)">
                                      <p:cBhvr>
                                        <p:cTn id="59" dur="500"/>
                                        <p:tgtEl>
                                          <p:spTgt spid="16"/>
                                        </p:tgtEl>
                                      </p:cBhvr>
                                    </p:animEffect>
                                  </p:childTnLst>
                                </p:cTn>
                              </p:par>
                            </p:childTnLst>
                          </p:cTn>
                        </p:par>
                        <p:par>
                          <p:cTn id="60" fill="hold">
                            <p:stCondLst>
                              <p:cond delay="3500"/>
                            </p:stCondLst>
                            <p:childTnLst>
                              <p:par>
                                <p:cTn id="61" presetID="1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p:tgtEl>
                                          <p:spTgt spid="22"/>
                                        </p:tgtEl>
                                        <p:attrNameLst>
                                          <p:attrName>ppt_x</p:attrName>
                                        </p:attrNameLst>
                                      </p:cBhvr>
                                      <p:tavLst>
                                        <p:tav tm="0">
                                          <p:val>
                                            <p:strVal val="#ppt_x-#ppt_w*1.125000"/>
                                          </p:val>
                                        </p:tav>
                                        <p:tav tm="100000">
                                          <p:val>
                                            <p:strVal val="#ppt_x"/>
                                          </p:val>
                                        </p:tav>
                                      </p:tavLst>
                                    </p:anim>
                                    <p:animEffect transition="in" filter="wipe(right)">
                                      <p:cBhvr>
                                        <p:cTn id="64" dur="500"/>
                                        <p:tgtEl>
                                          <p:spTgt spid="22"/>
                                        </p:tgtEl>
                                      </p:cBhvr>
                                    </p:animEffect>
                                  </p:childTnLst>
                                </p:cTn>
                              </p:par>
                            </p:childTnLst>
                          </p:cTn>
                        </p:par>
                        <p:par>
                          <p:cTn id="65" fill="hold">
                            <p:stCondLst>
                              <p:cond delay="4000"/>
                            </p:stCondLst>
                            <p:childTnLst>
                              <p:par>
                                <p:cTn id="66" presetID="12" presetClass="entr" presetSubtype="8"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500"/>
                                        <p:tgtEl>
                                          <p:spTgt spid="17"/>
                                        </p:tgtEl>
                                        <p:attrNameLst>
                                          <p:attrName>ppt_x</p:attrName>
                                        </p:attrNameLst>
                                      </p:cBhvr>
                                      <p:tavLst>
                                        <p:tav tm="0">
                                          <p:val>
                                            <p:strVal val="#ppt_x-#ppt_w*1.125000"/>
                                          </p:val>
                                        </p:tav>
                                        <p:tav tm="100000">
                                          <p:val>
                                            <p:strVal val="#ppt_x"/>
                                          </p:val>
                                        </p:tav>
                                      </p:tavLst>
                                    </p:anim>
                                    <p:animEffect transition="in" filter="wipe(right)">
                                      <p:cBhvr>
                                        <p:cTn id="69" dur="500"/>
                                        <p:tgtEl>
                                          <p:spTgt spid="17"/>
                                        </p:tgtEl>
                                      </p:cBhvr>
                                    </p:animEffect>
                                  </p:childTnLst>
                                </p:cTn>
                              </p:par>
                            </p:childTnLst>
                          </p:cTn>
                        </p:par>
                        <p:par>
                          <p:cTn id="70" fill="hold">
                            <p:stCondLst>
                              <p:cond delay="4500"/>
                            </p:stCondLst>
                            <p:childTnLst>
                              <p:par>
                                <p:cTn id="71" presetID="12" presetClass="entr" presetSubtype="8"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p:tgtEl>
                                          <p:spTgt spid="23"/>
                                        </p:tgtEl>
                                        <p:attrNameLst>
                                          <p:attrName>ppt_x</p:attrName>
                                        </p:attrNameLst>
                                      </p:cBhvr>
                                      <p:tavLst>
                                        <p:tav tm="0">
                                          <p:val>
                                            <p:strVal val="#ppt_x-#ppt_w*1.125000"/>
                                          </p:val>
                                        </p:tav>
                                        <p:tav tm="100000">
                                          <p:val>
                                            <p:strVal val="#ppt_x"/>
                                          </p:val>
                                        </p:tav>
                                      </p:tavLst>
                                    </p:anim>
                                    <p:animEffect transition="in" filter="wipe(right)">
                                      <p:cBhvr>
                                        <p:cTn id="74" dur="500"/>
                                        <p:tgtEl>
                                          <p:spTgt spid="23"/>
                                        </p:tgtEl>
                                      </p:cBhvr>
                                    </p:animEffect>
                                  </p:childTnLst>
                                </p:cTn>
                              </p:par>
                            </p:childTnLst>
                          </p:cTn>
                        </p:par>
                        <p:par>
                          <p:cTn id="75" fill="hold">
                            <p:stCondLst>
                              <p:cond delay="5000"/>
                            </p:stCondLst>
                            <p:childTnLst>
                              <p:par>
                                <p:cTn id="76" presetID="12" presetClass="entr" presetSubtype="8"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additive="base">
                                        <p:cTn id="78" dur="500"/>
                                        <p:tgtEl>
                                          <p:spTgt spid="18"/>
                                        </p:tgtEl>
                                        <p:attrNameLst>
                                          <p:attrName>ppt_x</p:attrName>
                                        </p:attrNameLst>
                                      </p:cBhvr>
                                      <p:tavLst>
                                        <p:tav tm="0">
                                          <p:val>
                                            <p:strVal val="#ppt_x-#ppt_w*1.125000"/>
                                          </p:val>
                                        </p:tav>
                                        <p:tav tm="100000">
                                          <p:val>
                                            <p:strVal val="#ppt_x"/>
                                          </p:val>
                                        </p:tav>
                                      </p:tavLst>
                                    </p:anim>
                                    <p:animEffect transition="in" filter="wipe(right)">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animBg="1"/>
      <p:bldP spid="11"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708" y="423673"/>
            <a:ext cx="8250102" cy="1084285"/>
          </a:xfrm>
          <a:prstGeom prst="round2SameRect">
            <a:avLst/>
          </a:prstGeom>
          <a:solidFill>
            <a:srgbClr val="E87621"/>
          </a:solidFill>
        </p:spPr>
        <p:txBody>
          <a:bodyPr>
            <a:noAutofit/>
          </a:bodyPr>
          <a:lstStyle/>
          <a:p>
            <a:r>
              <a:rPr lang="en-GB" sz="2800" dirty="0">
                <a:solidFill>
                  <a:schemeClr val="bg1"/>
                </a:solidFill>
                <a:latin typeface="+mn-lt"/>
              </a:rPr>
              <a:t>HANG ON A MINUTE! STOP!</a:t>
            </a:r>
            <a:endParaRPr lang="en-GB" sz="200" dirty="0">
              <a:solidFill>
                <a:schemeClr val="bg1"/>
              </a:solidFill>
              <a:latin typeface="+mn-lt"/>
            </a:endParaRPr>
          </a:p>
        </p:txBody>
      </p:sp>
      <p:sp>
        <p:nvSpPr>
          <p:cNvPr id="10" name="Rectangle 9">
            <a:extLst>
              <a:ext uri="{FF2B5EF4-FFF2-40B4-BE49-F238E27FC236}">
                <a16:creationId xmlns:a16="http://schemas.microsoft.com/office/drawing/2014/main" id="{57DA2932-F323-D04D-8AAA-E47B2138319C}"/>
              </a:ext>
            </a:extLst>
          </p:cNvPr>
          <p:cNvSpPr/>
          <p:nvPr/>
        </p:nvSpPr>
        <p:spPr>
          <a:xfrm>
            <a:off x="573182" y="3107850"/>
            <a:ext cx="2981827" cy="1144800"/>
          </a:xfrm>
          <a:prstGeom prst="rect">
            <a:avLst/>
          </a:prstGeom>
          <a:solidFill>
            <a:schemeClr val="bg1"/>
          </a:solidFill>
          <a:ln w="28575">
            <a:solidFill>
              <a:srgbClr val="71C5E8"/>
            </a:solidFill>
          </a:ln>
        </p:spPr>
        <p:txBody>
          <a:bodyPr wrap="square" lIns="180000" tIns="108000" rIns="180000" bIns="108000" anchor="ctr" anchorCtr="0">
            <a:spAutoFit/>
          </a:bodyPr>
          <a:lstStyle/>
          <a:p>
            <a:pPr marL="171450" indent="-171450" fontAlgn="base">
              <a:buFont typeface="Arial" panose="020B0604020202020204" pitchFamily="34" charset="0"/>
              <a:buChar char="•"/>
            </a:pPr>
            <a:r>
              <a:rPr lang="en-GB" sz="1200" dirty="0"/>
              <a:t>Protect whales and their ocean habitats so they can feed and breed which will increase their numbers.  </a:t>
            </a:r>
            <a:br>
              <a:rPr lang="en-GB" sz="1200" dirty="0"/>
            </a:br>
            <a:r>
              <a:rPr lang="en-GB" sz="1200" dirty="0"/>
              <a:t>(The ocean is not going to run out of room!)</a:t>
            </a:r>
          </a:p>
        </p:txBody>
      </p:sp>
      <p:sp>
        <p:nvSpPr>
          <p:cNvPr id="11" name="Rectangle 10">
            <a:extLst>
              <a:ext uri="{FF2B5EF4-FFF2-40B4-BE49-F238E27FC236}">
                <a16:creationId xmlns:a16="http://schemas.microsoft.com/office/drawing/2014/main" id="{4C731FE0-C091-E642-AC8C-4E12C7785E7F}"/>
              </a:ext>
            </a:extLst>
          </p:cNvPr>
          <p:cNvSpPr/>
          <p:nvPr/>
        </p:nvSpPr>
        <p:spPr>
          <a:xfrm>
            <a:off x="3751670" y="3104489"/>
            <a:ext cx="1315845" cy="1144800"/>
          </a:xfrm>
          <a:prstGeom prst="rect">
            <a:avLst/>
          </a:prstGeom>
          <a:solidFill>
            <a:schemeClr val="bg1"/>
          </a:solidFill>
          <a:ln w="28575">
            <a:solidFill>
              <a:srgbClr val="71C5E8"/>
            </a:solidFill>
          </a:ln>
        </p:spPr>
        <p:txBody>
          <a:bodyPr wrap="square" lIns="180000" tIns="180000" rIns="180000" bIns="180000" anchor="ctr" anchorCtr="0">
            <a:spAutoFit/>
          </a:bodyPr>
          <a:lstStyle/>
          <a:p>
            <a:pPr marL="171450" indent="-171450">
              <a:buFont typeface="Arial" panose="020B0604020202020204" pitchFamily="34" charset="0"/>
              <a:buChar char="•"/>
            </a:pPr>
            <a:r>
              <a:rPr lang="en-GB" sz="1200" dirty="0"/>
              <a:t>There’ll </a:t>
            </a:r>
            <a:br>
              <a:rPr lang="en-GB" sz="1200" dirty="0"/>
            </a:br>
            <a:r>
              <a:rPr lang="en-GB" sz="1200" dirty="0"/>
              <a:t>be more whale poo.</a:t>
            </a:r>
            <a:endParaRPr lang="en-GB" sz="200" dirty="0"/>
          </a:p>
        </p:txBody>
      </p:sp>
      <p:sp>
        <p:nvSpPr>
          <p:cNvPr id="15" name="Rectangle 14">
            <a:extLst>
              <a:ext uri="{FF2B5EF4-FFF2-40B4-BE49-F238E27FC236}">
                <a16:creationId xmlns:a16="http://schemas.microsoft.com/office/drawing/2014/main" id="{EDF318D2-7963-9B41-ADE7-D3E628D1E202}"/>
              </a:ext>
            </a:extLst>
          </p:cNvPr>
          <p:cNvSpPr/>
          <p:nvPr/>
        </p:nvSpPr>
        <p:spPr>
          <a:xfrm>
            <a:off x="5276935" y="3104489"/>
            <a:ext cx="1186490" cy="1144800"/>
          </a:xfrm>
          <a:prstGeom prst="rect">
            <a:avLst/>
          </a:prstGeom>
          <a:solidFill>
            <a:schemeClr val="bg1"/>
          </a:solidFill>
          <a:ln w="28575">
            <a:solidFill>
              <a:srgbClr val="71C5E8"/>
            </a:solidFill>
          </a:ln>
        </p:spPr>
        <p:txBody>
          <a:bodyPr wrap="square" lIns="180000" tIns="180000" rIns="180000" bIns="180000" anchor="ctr" anchorCtr="0">
            <a:spAutoFit/>
          </a:bodyPr>
          <a:lstStyle/>
          <a:p>
            <a:pPr marL="171450" indent="-171450">
              <a:buFont typeface="Arial" panose="020B0604020202020204" pitchFamily="34" charset="0"/>
              <a:buChar char="•"/>
            </a:pPr>
            <a:r>
              <a:rPr lang="en-GB" sz="1200" dirty="0"/>
              <a:t>There’ll be more whale fall.</a:t>
            </a:r>
            <a:endParaRPr lang="en-GB" sz="100" dirty="0"/>
          </a:p>
        </p:txBody>
      </p:sp>
      <p:sp>
        <p:nvSpPr>
          <p:cNvPr id="16" name="Rectangle 15">
            <a:extLst>
              <a:ext uri="{FF2B5EF4-FFF2-40B4-BE49-F238E27FC236}">
                <a16:creationId xmlns:a16="http://schemas.microsoft.com/office/drawing/2014/main" id="{34E40ACF-35CA-3A43-85DB-4066B5F2157D}"/>
              </a:ext>
            </a:extLst>
          </p:cNvPr>
          <p:cNvSpPr/>
          <p:nvPr/>
        </p:nvSpPr>
        <p:spPr>
          <a:xfrm>
            <a:off x="6647328" y="3107850"/>
            <a:ext cx="1780854" cy="1141439"/>
          </a:xfrm>
          <a:prstGeom prst="rect">
            <a:avLst/>
          </a:prstGeom>
          <a:solidFill>
            <a:schemeClr val="bg1"/>
          </a:solidFill>
          <a:ln w="28575">
            <a:solidFill>
              <a:srgbClr val="71C5E8"/>
            </a:solidFill>
          </a:ln>
        </p:spPr>
        <p:txBody>
          <a:bodyPr wrap="square" lIns="180000" tIns="108000" rIns="180000" bIns="108000" anchor="ctr" anchorCtr="0">
            <a:spAutoFit/>
          </a:bodyPr>
          <a:lstStyle/>
          <a:p>
            <a:pPr marL="171450" indent="-171450">
              <a:buFont typeface="Arial" panose="020B0604020202020204" pitchFamily="34" charset="0"/>
              <a:buChar char="•"/>
            </a:pPr>
            <a:r>
              <a:rPr lang="en-GB" sz="1200" dirty="0"/>
              <a:t>The ocean will be a more balanced, stable and healthy ecosystem.</a:t>
            </a:r>
            <a:endParaRPr lang="en-GB" sz="200" dirty="0"/>
          </a:p>
        </p:txBody>
      </p:sp>
      <p:sp>
        <p:nvSpPr>
          <p:cNvPr id="17" name="Rectangle 16">
            <a:extLst>
              <a:ext uri="{FF2B5EF4-FFF2-40B4-BE49-F238E27FC236}">
                <a16:creationId xmlns:a16="http://schemas.microsoft.com/office/drawing/2014/main" id="{C34999FD-E72B-7B49-A3A0-98F7FC62AFBE}"/>
              </a:ext>
            </a:extLst>
          </p:cNvPr>
          <p:cNvSpPr/>
          <p:nvPr/>
        </p:nvSpPr>
        <p:spPr>
          <a:xfrm>
            <a:off x="573183" y="4364946"/>
            <a:ext cx="2089728" cy="587441"/>
          </a:xfrm>
          <a:prstGeom prst="rect">
            <a:avLst/>
          </a:prstGeom>
          <a:solidFill>
            <a:schemeClr val="bg1"/>
          </a:solidFill>
          <a:ln w="28575">
            <a:solidFill>
              <a:srgbClr val="71C5E8"/>
            </a:solidFill>
          </a:ln>
        </p:spPr>
        <p:txBody>
          <a:bodyPr wrap="square" lIns="180000" tIns="108000" rIns="180000" bIns="108000" anchor="ctr" anchorCtr="0">
            <a:spAutoFit/>
          </a:bodyPr>
          <a:lstStyle/>
          <a:p>
            <a:pPr marL="171450" indent="-171450">
              <a:buFont typeface="Arial" panose="020B0604020202020204" pitchFamily="34" charset="0"/>
              <a:buChar char="•"/>
            </a:pPr>
            <a:r>
              <a:rPr lang="en-GB" sz="1200" dirty="0"/>
              <a:t>There’ll be more phytoplankton.</a:t>
            </a:r>
            <a:endParaRPr lang="en-GB" sz="100" dirty="0"/>
          </a:p>
        </p:txBody>
      </p:sp>
      <p:sp>
        <p:nvSpPr>
          <p:cNvPr id="18" name="Rectangle 17">
            <a:extLst>
              <a:ext uri="{FF2B5EF4-FFF2-40B4-BE49-F238E27FC236}">
                <a16:creationId xmlns:a16="http://schemas.microsoft.com/office/drawing/2014/main" id="{05A0BF68-C183-0848-AA93-417C415EA563}"/>
              </a:ext>
            </a:extLst>
          </p:cNvPr>
          <p:cNvSpPr/>
          <p:nvPr/>
        </p:nvSpPr>
        <p:spPr>
          <a:xfrm>
            <a:off x="2785399" y="4364946"/>
            <a:ext cx="2089728" cy="587441"/>
          </a:xfrm>
          <a:prstGeom prst="rect">
            <a:avLst/>
          </a:prstGeom>
          <a:solidFill>
            <a:schemeClr val="bg1"/>
          </a:solidFill>
          <a:ln w="28575">
            <a:solidFill>
              <a:srgbClr val="71C5E8"/>
            </a:solidFill>
          </a:ln>
        </p:spPr>
        <p:txBody>
          <a:bodyPr wrap="square" lIns="180000" tIns="108000" rIns="180000" bIns="108000" anchor="ctr" anchorCtr="0">
            <a:spAutoFit/>
          </a:bodyPr>
          <a:lstStyle/>
          <a:p>
            <a:pPr marL="171450" indent="-171450">
              <a:buFont typeface="Arial" panose="020B0604020202020204" pitchFamily="34" charset="0"/>
              <a:buChar char="•"/>
            </a:pPr>
            <a:r>
              <a:rPr lang="en-GB" sz="1200" dirty="0"/>
              <a:t>More photosynthesis </a:t>
            </a:r>
            <a:br>
              <a:rPr lang="en-GB" sz="1200" dirty="0"/>
            </a:br>
            <a:r>
              <a:rPr lang="en-GB" sz="1200" dirty="0"/>
              <a:t>will occur.</a:t>
            </a:r>
            <a:endParaRPr lang="en-GB" sz="100" dirty="0"/>
          </a:p>
        </p:txBody>
      </p:sp>
      <p:cxnSp>
        <p:nvCxnSpPr>
          <p:cNvPr id="21" name="Straight Arrow Connector 20">
            <a:extLst>
              <a:ext uri="{FF2B5EF4-FFF2-40B4-BE49-F238E27FC236}">
                <a16:creationId xmlns:a16="http://schemas.microsoft.com/office/drawing/2014/main" id="{58AC9EBB-76EE-D644-8E28-8142CC38531C}"/>
              </a:ext>
            </a:extLst>
          </p:cNvPr>
          <p:cNvCxnSpPr>
            <a:cxnSpLocks/>
          </p:cNvCxnSpPr>
          <p:nvPr/>
        </p:nvCxnSpPr>
        <p:spPr>
          <a:xfrm>
            <a:off x="3587091" y="3711079"/>
            <a:ext cx="129329" cy="0"/>
          </a:xfrm>
          <a:prstGeom prst="straightConnector1">
            <a:avLst/>
          </a:prstGeom>
          <a:ln w="28575">
            <a:solidFill>
              <a:srgbClr val="E8762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B9F807F-7894-A44A-8CBD-ED1EAB55ED93}"/>
              </a:ext>
            </a:extLst>
          </p:cNvPr>
          <p:cNvSpPr/>
          <p:nvPr/>
        </p:nvSpPr>
        <p:spPr>
          <a:xfrm>
            <a:off x="440708" y="1704382"/>
            <a:ext cx="6383838" cy="1102179"/>
          </a:xfrm>
          <a:prstGeom prst="rect">
            <a:avLst/>
          </a:prstGeom>
          <a:solidFill>
            <a:srgbClr val="71C5E8"/>
          </a:solidFill>
          <a:ln w="28575">
            <a:solidFill>
              <a:srgbClr val="71C5E8"/>
            </a:solidFill>
          </a:ln>
        </p:spPr>
        <p:txBody>
          <a:bodyPr wrap="square" lIns="180000" tIns="180000" rIns="180000" bIns="180000">
            <a:spAutoFit/>
          </a:bodyPr>
          <a:lstStyle/>
          <a:p>
            <a:r>
              <a:rPr lang="en-GB" sz="1200" dirty="0">
                <a:solidFill>
                  <a:schemeClr val="bg1"/>
                </a:solidFill>
              </a:rPr>
              <a:t>So if we want to reduce global warming and make a difference with the climate</a:t>
            </a:r>
            <a:br>
              <a:rPr lang="en-GB" sz="1200" dirty="0">
                <a:solidFill>
                  <a:schemeClr val="bg1"/>
                </a:solidFill>
              </a:rPr>
            </a:br>
            <a:r>
              <a:rPr lang="en-GB" sz="1200" dirty="0">
                <a:solidFill>
                  <a:schemeClr val="bg1"/>
                </a:solidFill>
              </a:rPr>
              <a:t>change issue...</a:t>
            </a:r>
          </a:p>
          <a:p>
            <a:br>
              <a:rPr lang="en-GB" sz="1200" dirty="0">
                <a:solidFill>
                  <a:schemeClr val="bg1"/>
                </a:solidFill>
              </a:rPr>
            </a:br>
            <a:r>
              <a:rPr lang="en-GB" sz="1200" b="1" dirty="0">
                <a:solidFill>
                  <a:schemeClr val="bg1"/>
                </a:solidFill>
              </a:rPr>
              <a:t>Was your thinking something along these lines?</a:t>
            </a:r>
          </a:p>
        </p:txBody>
      </p:sp>
      <p:sp>
        <p:nvSpPr>
          <p:cNvPr id="26" name="Rectangle 25">
            <a:extLst>
              <a:ext uri="{FF2B5EF4-FFF2-40B4-BE49-F238E27FC236}">
                <a16:creationId xmlns:a16="http://schemas.microsoft.com/office/drawing/2014/main" id="{89C59680-0A38-D943-9FFC-47309A0C2E0C}"/>
              </a:ext>
            </a:extLst>
          </p:cNvPr>
          <p:cNvSpPr/>
          <p:nvPr/>
        </p:nvSpPr>
        <p:spPr>
          <a:xfrm>
            <a:off x="4997615" y="4364946"/>
            <a:ext cx="3430567" cy="587441"/>
          </a:xfrm>
          <a:prstGeom prst="rect">
            <a:avLst/>
          </a:prstGeom>
          <a:solidFill>
            <a:schemeClr val="bg1"/>
          </a:solidFill>
          <a:ln w="28575">
            <a:solidFill>
              <a:srgbClr val="71C5E8"/>
            </a:solidFill>
          </a:ln>
        </p:spPr>
        <p:txBody>
          <a:bodyPr wrap="square" lIns="180000" tIns="108000" rIns="180000" bIns="108000" anchor="ctr" anchorCtr="0">
            <a:spAutoFit/>
          </a:bodyPr>
          <a:lstStyle/>
          <a:p>
            <a:pPr marL="171450" indent="-171450">
              <a:buFont typeface="Arial" panose="020B0604020202020204" pitchFamily="34" charset="0"/>
              <a:buChar char="•"/>
            </a:pPr>
            <a:r>
              <a:rPr lang="en-GB" sz="1200" dirty="0"/>
              <a:t>More CO</a:t>
            </a:r>
            <a:r>
              <a:rPr lang="en-GB" sz="1200" baseline="-25000" dirty="0"/>
              <a:t>2  </a:t>
            </a:r>
            <a:r>
              <a:rPr lang="en-GB" sz="1200" dirty="0"/>
              <a:t>will be captured in the carbon sink, removing it from the atmosphere.</a:t>
            </a:r>
            <a:endParaRPr lang="en-GB" sz="100" dirty="0"/>
          </a:p>
        </p:txBody>
      </p:sp>
      <p:sp>
        <p:nvSpPr>
          <p:cNvPr id="27" name="Rectangle 26">
            <a:extLst>
              <a:ext uri="{FF2B5EF4-FFF2-40B4-BE49-F238E27FC236}">
                <a16:creationId xmlns:a16="http://schemas.microsoft.com/office/drawing/2014/main" id="{362E8774-CDEC-2F4A-B31A-564D924FED14}"/>
              </a:ext>
            </a:extLst>
          </p:cNvPr>
          <p:cNvSpPr/>
          <p:nvPr/>
        </p:nvSpPr>
        <p:spPr>
          <a:xfrm>
            <a:off x="573182" y="5068044"/>
            <a:ext cx="7855000" cy="548182"/>
          </a:xfrm>
          <a:prstGeom prst="rect">
            <a:avLst/>
          </a:prstGeom>
          <a:solidFill>
            <a:schemeClr val="bg1"/>
          </a:solidFill>
          <a:ln w="28575">
            <a:solidFill>
              <a:srgbClr val="71C5E8"/>
            </a:solidFill>
          </a:ln>
        </p:spPr>
        <p:txBody>
          <a:bodyPr wrap="square" lIns="180000" tIns="180000" rIns="180000" bIns="180000" anchor="ctr" anchorCtr="0">
            <a:spAutoFit/>
          </a:bodyPr>
          <a:lstStyle/>
          <a:p>
            <a:pPr marL="171450" indent="-171450" algn="ctr">
              <a:buFont typeface="Arial" panose="020B0604020202020204" pitchFamily="34" charset="0"/>
              <a:buChar char="•"/>
            </a:pPr>
            <a:r>
              <a:rPr lang="en-GB" sz="1200" dirty="0"/>
              <a:t>All of which will help buffer us from the effects of global warming and climate change.</a:t>
            </a:r>
            <a:endParaRPr lang="en-GB" sz="100" dirty="0"/>
          </a:p>
        </p:txBody>
      </p:sp>
      <p:sp>
        <p:nvSpPr>
          <p:cNvPr id="14" name="TextBox 13">
            <a:extLst>
              <a:ext uri="{FF2B5EF4-FFF2-40B4-BE49-F238E27FC236}">
                <a16:creationId xmlns:a16="http://schemas.microsoft.com/office/drawing/2014/main" id="{C6602E18-654B-FA42-B8F1-D30F9FBAC97F}"/>
              </a:ext>
            </a:extLst>
          </p:cNvPr>
          <p:cNvSpPr txBox="1"/>
          <p:nvPr/>
        </p:nvSpPr>
        <p:spPr>
          <a:xfrm>
            <a:off x="573182" y="5725871"/>
            <a:ext cx="7855000" cy="567811"/>
          </a:xfrm>
          <a:prstGeom prst="rect">
            <a:avLst/>
          </a:prstGeom>
          <a:solidFill>
            <a:schemeClr val="tx1"/>
          </a:solidFill>
          <a:ln w="28575">
            <a:solidFill>
              <a:schemeClr val="tx1"/>
            </a:solidFill>
          </a:ln>
        </p:spPr>
        <p:txBody>
          <a:bodyPr wrap="square" lIns="144000" tIns="144000" rIns="144000" bIns="144000" rtlCol="0">
            <a:spAutoFit/>
          </a:bodyPr>
          <a:lstStyle/>
          <a:p>
            <a:pPr algn="ctr"/>
            <a:r>
              <a:rPr lang="en-GB" b="1" dirty="0">
                <a:solidFill>
                  <a:schemeClr val="bg1"/>
                </a:solidFill>
              </a:rPr>
              <a:t>Therefore... = WHALE POO COULD HELP SAVE THE WORLD!!</a:t>
            </a:r>
          </a:p>
        </p:txBody>
      </p:sp>
      <p:pic>
        <p:nvPicPr>
          <p:cNvPr id="33" name="Picture 32">
            <a:extLst>
              <a:ext uri="{FF2B5EF4-FFF2-40B4-BE49-F238E27FC236}">
                <a16:creationId xmlns:a16="http://schemas.microsoft.com/office/drawing/2014/main" id="{FF6EDE54-0FDD-3B48-B374-95AB7FD178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84706" y="1563298"/>
            <a:ext cx="2906098" cy="1384346"/>
          </a:xfrm>
          <a:prstGeom prst="ellipse">
            <a:avLst/>
          </a:prstGeom>
          <a:solidFill>
            <a:srgbClr val="71C5E8"/>
          </a:solidFill>
          <a:ln w="28575">
            <a:solidFill>
              <a:srgbClr val="71C5E8"/>
            </a:solidFill>
          </a:ln>
        </p:spPr>
      </p:pic>
      <p:cxnSp>
        <p:nvCxnSpPr>
          <p:cNvPr id="37" name="Straight Arrow Connector 36">
            <a:extLst>
              <a:ext uri="{FF2B5EF4-FFF2-40B4-BE49-F238E27FC236}">
                <a16:creationId xmlns:a16="http://schemas.microsoft.com/office/drawing/2014/main" id="{5E27ACE6-85C2-0547-B4CA-6ED678663FCB}"/>
              </a:ext>
            </a:extLst>
          </p:cNvPr>
          <p:cNvCxnSpPr>
            <a:cxnSpLocks/>
          </p:cNvCxnSpPr>
          <p:nvPr/>
        </p:nvCxnSpPr>
        <p:spPr>
          <a:xfrm>
            <a:off x="5105743" y="3711079"/>
            <a:ext cx="129329" cy="0"/>
          </a:xfrm>
          <a:prstGeom prst="straightConnector1">
            <a:avLst/>
          </a:prstGeom>
          <a:ln w="28575">
            <a:solidFill>
              <a:srgbClr val="E8762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0BDFE1A-379F-A14A-89F8-226EE90BD465}"/>
              </a:ext>
            </a:extLst>
          </p:cNvPr>
          <p:cNvCxnSpPr>
            <a:cxnSpLocks/>
          </p:cNvCxnSpPr>
          <p:nvPr/>
        </p:nvCxnSpPr>
        <p:spPr>
          <a:xfrm>
            <a:off x="6490712" y="3711079"/>
            <a:ext cx="129329" cy="0"/>
          </a:xfrm>
          <a:prstGeom prst="straightConnector1">
            <a:avLst/>
          </a:prstGeom>
          <a:ln w="28575">
            <a:solidFill>
              <a:srgbClr val="E8762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DF3C3E-4A91-ED40-82CE-980A0FF9DC18}"/>
              </a:ext>
            </a:extLst>
          </p:cNvPr>
          <p:cNvCxnSpPr>
            <a:cxnSpLocks/>
          </p:cNvCxnSpPr>
          <p:nvPr/>
        </p:nvCxnSpPr>
        <p:spPr>
          <a:xfrm>
            <a:off x="2697872" y="4674492"/>
            <a:ext cx="75856" cy="0"/>
          </a:xfrm>
          <a:prstGeom prst="straightConnector1">
            <a:avLst/>
          </a:prstGeom>
          <a:ln w="28575">
            <a:solidFill>
              <a:srgbClr val="E8762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40B0A87-EEF7-4341-B469-BFAEDCE3A703}"/>
              </a:ext>
            </a:extLst>
          </p:cNvPr>
          <p:cNvCxnSpPr>
            <a:cxnSpLocks/>
          </p:cNvCxnSpPr>
          <p:nvPr/>
        </p:nvCxnSpPr>
        <p:spPr>
          <a:xfrm>
            <a:off x="4907889" y="4674492"/>
            <a:ext cx="75856" cy="0"/>
          </a:xfrm>
          <a:prstGeom prst="straightConnector1">
            <a:avLst/>
          </a:prstGeom>
          <a:ln w="28575">
            <a:solidFill>
              <a:srgbClr val="E8762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18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900" decel="100000" fill="hold"/>
                                        <p:tgtEl>
                                          <p:spTgt spid="3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ppt_x</p:attrName>
                                        </p:attrNameLst>
                                      </p:cBhvr>
                                      <p:tavLst>
                                        <p:tav tm="0">
                                          <p:val>
                                            <p:strVal val="#ppt_x-#ppt_w*1.125000"/>
                                          </p:val>
                                        </p:tav>
                                        <p:tav tm="100000">
                                          <p:val>
                                            <p:strVal val="#ppt_x"/>
                                          </p:val>
                                        </p:tav>
                                      </p:tavLst>
                                    </p:anim>
                                    <p:animEffect transition="in" filter="wipe(right)">
                                      <p:cBhvr>
                                        <p:cTn id="20" dur="500"/>
                                        <p:tgtEl>
                                          <p:spTgt spid="10"/>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p:tgtEl>
                                          <p:spTgt spid="21"/>
                                        </p:tgtEl>
                                        <p:attrNameLst>
                                          <p:attrName>ppt_x</p:attrName>
                                        </p:attrNameLst>
                                      </p:cBhvr>
                                      <p:tavLst>
                                        <p:tav tm="0">
                                          <p:val>
                                            <p:strVal val="#ppt_x-#ppt_w*1.125000"/>
                                          </p:val>
                                        </p:tav>
                                        <p:tav tm="100000">
                                          <p:val>
                                            <p:strVal val="#ppt_x"/>
                                          </p:val>
                                        </p:tav>
                                      </p:tavLst>
                                    </p:anim>
                                    <p:animEffect transition="in" filter="wipe(right)">
                                      <p:cBhvr>
                                        <p:cTn id="25" dur="500"/>
                                        <p:tgtEl>
                                          <p:spTgt spid="21"/>
                                        </p:tgtEl>
                                      </p:cBhvr>
                                    </p:animEffect>
                                  </p:childTnLst>
                                </p:cTn>
                              </p:par>
                            </p:childTnLst>
                          </p:cTn>
                        </p:par>
                        <p:par>
                          <p:cTn id="26" fill="hold">
                            <p:stCondLst>
                              <p:cond delay="2500"/>
                            </p:stCondLst>
                            <p:childTnLst>
                              <p:par>
                                <p:cTn id="27" presetID="1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ppt_x</p:attrName>
                                        </p:attrNameLst>
                                      </p:cBhvr>
                                      <p:tavLst>
                                        <p:tav tm="0">
                                          <p:val>
                                            <p:strVal val="#ppt_x-#ppt_w*1.125000"/>
                                          </p:val>
                                        </p:tav>
                                        <p:tav tm="100000">
                                          <p:val>
                                            <p:strVal val="#ppt_x"/>
                                          </p:val>
                                        </p:tav>
                                      </p:tavLst>
                                    </p:anim>
                                    <p:animEffect transition="in" filter="wipe(right)">
                                      <p:cBhvr>
                                        <p:cTn id="30" dur="500"/>
                                        <p:tgtEl>
                                          <p:spTgt spid="11"/>
                                        </p:tgtEl>
                                      </p:cBhvr>
                                    </p:animEffect>
                                  </p:childTnLst>
                                </p:cTn>
                              </p:par>
                            </p:childTnLst>
                          </p:cTn>
                        </p:par>
                        <p:par>
                          <p:cTn id="31" fill="hold">
                            <p:stCondLst>
                              <p:cond delay="3000"/>
                            </p:stCondLst>
                            <p:childTnLst>
                              <p:par>
                                <p:cTn id="32" presetID="12" presetClass="entr" presetSubtype="8"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p:tgtEl>
                                          <p:spTgt spid="37"/>
                                        </p:tgtEl>
                                        <p:attrNameLst>
                                          <p:attrName>ppt_x</p:attrName>
                                        </p:attrNameLst>
                                      </p:cBhvr>
                                      <p:tavLst>
                                        <p:tav tm="0">
                                          <p:val>
                                            <p:strVal val="#ppt_x-#ppt_w*1.125000"/>
                                          </p:val>
                                        </p:tav>
                                        <p:tav tm="100000">
                                          <p:val>
                                            <p:strVal val="#ppt_x"/>
                                          </p:val>
                                        </p:tav>
                                      </p:tavLst>
                                    </p:anim>
                                    <p:animEffect transition="in" filter="wipe(right)">
                                      <p:cBhvr>
                                        <p:cTn id="35" dur="500"/>
                                        <p:tgtEl>
                                          <p:spTgt spid="37"/>
                                        </p:tgtEl>
                                      </p:cBhvr>
                                    </p:animEffect>
                                  </p:childTnLst>
                                </p:cTn>
                              </p:par>
                            </p:childTnLst>
                          </p:cTn>
                        </p:par>
                        <p:par>
                          <p:cTn id="36" fill="hold">
                            <p:stCondLst>
                              <p:cond delay="3500"/>
                            </p:stCondLst>
                            <p:childTnLst>
                              <p:par>
                                <p:cTn id="37" presetID="1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ppt_x</p:attrName>
                                        </p:attrNameLst>
                                      </p:cBhvr>
                                      <p:tavLst>
                                        <p:tav tm="0">
                                          <p:val>
                                            <p:strVal val="#ppt_x-#ppt_w*1.125000"/>
                                          </p:val>
                                        </p:tav>
                                        <p:tav tm="100000">
                                          <p:val>
                                            <p:strVal val="#ppt_x"/>
                                          </p:val>
                                        </p:tav>
                                      </p:tavLst>
                                    </p:anim>
                                    <p:animEffect transition="in" filter="wipe(right)">
                                      <p:cBhvr>
                                        <p:cTn id="40" dur="500"/>
                                        <p:tgtEl>
                                          <p:spTgt spid="15"/>
                                        </p:tgtEl>
                                      </p:cBhvr>
                                    </p:animEffect>
                                  </p:childTnLst>
                                </p:cTn>
                              </p:par>
                            </p:childTnLst>
                          </p:cTn>
                        </p:par>
                        <p:par>
                          <p:cTn id="41" fill="hold">
                            <p:stCondLst>
                              <p:cond delay="4000"/>
                            </p:stCondLst>
                            <p:childTnLst>
                              <p:par>
                                <p:cTn id="42" presetID="12" presetClass="entr" presetSubtype="8" fill="hold" nodeType="after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p:tgtEl>
                                          <p:spTgt spid="38"/>
                                        </p:tgtEl>
                                        <p:attrNameLst>
                                          <p:attrName>ppt_x</p:attrName>
                                        </p:attrNameLst>
                                      </p:cBhvr>
                                      <p:tavLst>
                                        <p:tav tm="0">
                                          <p:val>
                                            <p:strVal val="#ppt_x-#ppt_w*1.125000"/>
                                          </p:val>
                                        </p:tav>
                                        <p:tav tm="100000">
                                          <p:val>
                                            <p:strVal val="#ppt_x"/>
                                          </p:val>
                                        </p:tav>
                                      </p:tavLst>
                                    </p:anim>
                                    <p:animEffect transition="in" filter="wipe(right)">
                                      <p:cBhvr>
                                        <p:cTn id="45" dur="500"/>
                                        <p:tgtEl>
                                          <p:spTgt spid="38"/>
                                        </p:tgtEl>
                                      </p:cBhvr>
                                    </p:animEffect>
                                  </p:childTnLst>
                                </p:cTn>
                              </p:par>
                            </p:childTnLst>
                          </p:cTn>
                        </p:par>
                        <p:par>
                          <p:cTn id="46" fill="hold">
                            <p:stCondLst>
                              <p:cond delay="4500"/>
                            </p:stCondLst>
                            <p:childTnLst>
                              <p:par>
                                <p:cTn id="47" presetID="12" presetClass="entr" presetSubtype="8"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p:tgtEl>
                                          <p:spTgt spid="16"/>
                                        </p:tgtEl>
                                        <p:attrNameLst>
                                          <p:attrName>ppt_x</p:attrName>
                                        </p:attrNameLst>
                                      </p:cBhvr>
                                      <p:tavLst>
                                        <p:tav tm="0">
                                          <p:val>
                                            <p:strVal val="#ppt_x-#ppt_w*1.125000"/>
                                          </p:val>
                                        </p:tav>
                                        <p:tav tm="100000">
                                          <p:val>
                                            <p:strVal val="#ppt_x"/>
                                          </p:val>
                                        </p:tav>
                                      </p:tavLst>
                                    </p:anim>
                                    <p:animEffect transition="in" filter="wipe(right)">
                                      <p:cBhvr>
                                        <p:cTn id="50" dur="500"/>
                                        <p:tgtEl>
                                          <p:spTgt spid="16"/>
                                        </p:tgtEl>
                                      </p:cBhvr>
                                    </p:animEffect>
                                  </p:childTnLst>
                                </p:cTn>
                              </p:par>
                            </p:childTnLst>
                          </p:cTn>
                        </p:par>
                        <p:par>
                          <p:cTn id="51" fill="hold">
                            <p:stCondLst>
                              <p:cond delay="5000"/>
                            </p:stCondLst>
                            <p:childTnLst>
                              <p:par>
                                <p:cTn id="52" presetID="12" presetClass="entr" presetSubtype="8"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p:tgtEl>
                                          <p:spTgt spid="17"/>
                                        </p:tgtEl>
                                        <p:attrNameLst>
                                          <p:attrName>ppt_x</p:attrName>
                                        </p:attrNameLst>
                                      </p:cBhvr>
                                      <p:tavLst>
                                        <p:tav tm="0">
                                          <p:val>
                                            <p:strVal val="#ppt_x-#ppt_w*1.125000"/>
                                          </p:val>
                                        </p:tav>
                                        <p:tav tm="100000">
                                          <p:val>
                                            <p:strVal val="#ppt_x"/>
                                          </p:val>
                                        </p:tav>
                                      </p:tavLst>
                                    </p:anim>
                                    <p:animEffect transition="in" filter="wipe(right)">
                                      <p:cBhvr>
                                        <p:cTn id="55" dur="500"/>
                                        <p:tgtEl>
                                          <p:spTgt spid="17"/>
                                        </p:tgtEl>
                                      </p:cBhvr>
                                    </p:animEffect>
                                  </p:childTnLst>
                                </p:cTn>
                              </p:par>
                            </p:childTnLst>
                          </p:cTn>
                        </p:par>
                        <p:par>
                          <p:cTn id="56" fill="hold">
                            <p:stCondLst>
                              <p:cond delay="5500"/>
                            </p:stCondLst>
                            <p:childTnLst>
                              <p:par>
                                <p:cTn id="57" presetID="12" presetClass="entr" presetSubtype="8" fill="hold" nodeType="after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p:tgtEl>
                                          <p:spTgt spid="39"/>
                                        </p:tgtEl>
                                        <p:attrNameLst>
                                          <p:attrName>ppt_x</p:attrName>
                                        </p:attrNameLst>
                                      </p:cBhvr>
                                      <p:tavLst>
                                        <p:tav tm="0">
                                          <p:val>
                                            <p:strVal val="#ppt_x-#ppt_w*1.125000"/>
                                          </p:val>
                                        </p:tav>
                                        <p:tav tm="100000">
                                          <p:val>
                                            <p:strVal val="#ppt_x"/>
                                          </p:val>
                                        </p:tav>
                                      </p:tavLst>
                                    </p:anim>
                                    <p:animEffect transition="in" filter="wipe(right)">
                                      <p:cBhvr>
                                        <p:cTn id="60" dur="500"/>
                                        <p:tgtEl>
                                          <p:spTgt spid="39"/>
                                        </p:tgtEl>
                                      </p:cBhvr>
                                    </p:animEffect>
                                  </p:childTnLst>
                                </p:cTn>
                              </p:par>
                            </p:childTnLst>
                          </p:cTn>
                        </p:par>
                        <p:par>
                          <p:cTn id="61" fill="hold">
                            <p:stCondLst>
                              <p:cond delay="6000"/>
                            </p:stCondLst>
                            <p:childTnLst>
                              <p:par>
                                <p:cTn id="62" presetID="1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p:tgtEl>
                                          <p:spTgt spid="18"/>
                                        </p:tgtEl>
                                        <p:attrNameLst>
                                          <p:attrName>ppt_x</p:attrName>
                                        </p:attrNameLst>
                                      </p:cBhvr>
                                      <p:tavLst>
                                        <p:tav tm="0">
                                          <p:val>
                                            <p:strVal val="#ppt_x-#ppt_w*1.125000"/>
                                          </p:val>
                                        </p:tav>
                                        <p:tav tm="100000">
                                          <p:val>
                                            <p:strVal val="#ppt_x"/>
                                          </p:val>
                                        </p:tav>
                                      </p:tavLst>
                                    </p:anim>
                                    <p:animEffect transition="in" filter="wipe(right)">
                                      <p:cBhvr>
                                        <p:cTn id="65" dur="500"/>
                                        <p:tgtEl>
                                          <p:spTgt spid="18"/>
                                        </p:tgtEl>
                                      </p:cBhvr>
                                    </p:animEffect>
                                  </p:childTnLst>
                                </p:cTn>
                              </p:par>
                            </p:childTnLst>
                          </p:cTn>
                        </p:par>
                        <p:par>
                          <p:cTn id="66" fill="hold">
                            <p:stCondLst>
                              <p:cond delay="6500"/>
                            </p:stCondLst>
                            <p:childTnLst>
                              <p:par>
                                <p:cTn id="67" presetID="12" presetClass="entr" presetSubtype="8" fill="hold" nodeType="after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500"/>
                                        <p:tgtEl>
                                          <p:spTgt spid="41"/>
                                        </p:tgtEl>
                                        <p:attrNameLst>
                                          <p:attrName>ppt_x</p:attrName>
                                        </p:attrNameLst>
                                      </p:cBhvr>
                                      <p:tavLst>
                                        <p:tav tm="0">
                                          <p:val>
                                            <p:strVal val="#ppt_x-#ppt_w*1.125000"/>
                                          </p:val>
                                        </p:tav>
                                        <p:tav tm="100000">
                                          <p:val>
                                            <p:strVal val="#ppt_x"/>
                                          </p:val>
                                        </p:tav>
                                      </p:tavLst>
                                    </p:anim>
                                    <p:animEffect transition="in" filter="wipe(right)">
                                      <p:cBhvr>
                                        <p:cTn id="70" dur="500"/>
                                        <p:tgtEl>
                                          <p:spTgt spid="41"/>
                                        </p:tgtEl>
                                      </p:cBhvr>
                                    </p:animEffect>
                                  </p:childTnLst>
                                </p:cTn>
                              </p:par>
                            </p:childTnLst>
                          </p:cTn>
                        </p:par>
                        <p:par>
                          <p:cTn id="71" fill="hold">
                            <p:stCondLst>
                              <p:cond delay="7000"/>
                            </p:stCondLst>
                            <p:childTnLst>
                              <p:par>
                                <p:cTn id="72" presetID="12" presetClass="entr" presetSubtype="8"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p:tgtEl>
                                          <p:spTgt spid="26"/>
                                        </p:tgtEl>
                                        <p:attrNameLst>
                                          <p:attrName>ppt_x</p:attrName>
                                        </p:attrNameLst>
                                      </p:cBhvr>
                                      <p:tavLst>
                                        <p:tav tm="0">
                                          <p:val>
                                            <p:strVal val="#ppt_x-#ppt_w*1.125000"/>
                                          </p:val>
                                        </p:tav>
                                        <p:tav tm="100000">
                                          <p:val>
                                            <p:strVal val="#ppt_x"/>
                                          </p:val>
                                        </p:tav>
                                      </p:tavLst>
                                    </p:anim>
                                    <p:animEffect transition="in" filter="wipe(right)">
                                      <p:cBhvr>
                                        <p:cTn id="75" dur="500"/>
                                        <p:tgtEl>
                                          <p:spTgt spid="26"/>
                                        </p:tgtEl>
                                      </p:cBhvr>
                                    </p:animEffect>
                                  </p:childTnLst>
                                </p:cTn>
                              </p:par>
                            </p:childTnLst>
                          </p:cTn>
                        </p:par>
                        <p:par>
                          <p:cTn id="76" fill="hold">
                            <p:stCondLst>
                              <p:cond delay="7500"/>
                            </p:stCondLst>
                            <p:childTnLst>
                              <p:par>
                                <p:cTn id="77" presetID="12" presetClass="entr" presetSubtype="8"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p:tgtEl>
                                          <p:spTgt spid="27"/>
                                        </p:tgtEl>
                                        <p:attrNameLst>
                                          <p:attrName>ppt_x</p:attrName>
                                        </p:attrNameLst>
                                      </p:cBhvr>
                                      <p:tavLst>
                                        <p:tav tm="0">
                                          <p:val>
                                            <p:strVal val="#ppt_x-#ppt_w*1.125000"/>
                                          </p:val>
                                        </p:tav>
                                        <p:tav tm="100000">
                                          <p:val>
                                            <p:strVal val="#ppt_x"/>
                                          </p:val>
                                        </p:tav>
                                      </p:tavLst>
                                    </p:anim>
                                    <p:animEffect transition="in" filter="wipe(right)">
                                      <p:cBhvr>
                                        <p:cTn id="80" dur="500"/>
                                        <p:tgtEl>
                                          <p:spTgt spid="27"/>
                                        </p:tgtEl>
                                      </p:cBhvr>
                                    </p:animEffect>
                                  </p:childTnLst>
                                </p:cTn>
                              </p:par>
                            </p:childTnLst>
                          </p:cTn>
                        </p:par>
                        <p:par>
                          <p:cTn id="81" fill="hold">
                            <p:stCondLst>
                              <p:cond delay="8000"/>
                            </p:stCondLst>
                            <p:childTnLst>
                              <p:par>
                                <p:cTn id="82" presetID="37" presetClass="entr" presetSubtype="0"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900" decel="100000" fill="hold"/>
                                        <p:tgtEl>
                                          <p:spTgt spid="14"/>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17" grpId="0" animBg="1"/>
      <p:bldP spid="18" grpId="0" animBg="1"/>
      <p:bldP spid="24" grpId="0" animBg="1"/>
      <p:bldP spid="26" grpId="0" animBg="1"/>
      <p:bldP spid="27"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708" y="423673"/>
            <a:ext cx="8250102" cy="1084285"/>
          </a:xfrm>
          <a:prstGeom prst="round2SameRect">
            <a:avLst/>
          </a:prstGeom>
          <a:solidFill>
            <a:srgbClr val="E87621"/>
          </a:solidFill>
        </p:spPr>
        <p:txBody>
          <a:bodyPr>
            <a:noAutofit/>
          </a:bodyPr>
          <a:lstStyle/>
          <a:p>
            <a:r>
              <a:rPr lang="en-GB" sz="2800" dirty="0">
                <a:solidFill>
                  <a:schemeClr val="bg1"/>
                </a:solidFill>
                <a:latin typeface="+mn-lt"/>
              </a:rPr>
              <a:t>But... Whales Are Still Threatened</a:t>
            </a:r>
            <a:endParaRPr lang="en-GB" sz="100" dirty="0">
              <a:solidFill>
                <a:schemeClr val="bg1"/>
              </a:solidFill>
              <a:latin typeface="+mn-lt"/>
            </a:endParaRPr>
          </a:p>
        </p:txBody>
      </p:sp>
      <p:sp>
        <p:nvSpPr>
          <p:cNvPr id="24" name="Snip and Round Single Corner of Rectangle 23">
            <a:extLst>
              <a:ext uri="{FF2B5EF4-FFF2-40B4-BE49-F238E27FC236}">
                <a16:creationId xmlns:a16="http://schemas.microsoft.com/office/drawing/2014/main" id="{9B9F807F-7894-A44A-8CBD-ED1EAB55ED93}"/>
              </a:ext>
            </a:extLst>
          </p:cNvPr>
          <p:cNvSpPr/>
          <p:nvPr/>
        </p:nvSpPr>
        <p:spPr>
          <a:xfrm>
            <a:off x="582025" y="1640965"/>
            <a:ext cx="7957116" cy="832817"/>
          </a:xfrm>
          <a:prstGeom prst="snipRoundRect">
            <a:avLst/>
          </a:prstGeom>
          <a:solidFill>
            <a:schemeClr val="tx1"/>
          </a:solidFill>
          <a:ln w="28575">
            <a:solidFill>
              <a:schemeClr val="tx1"/>
            </a:solidFill>
          </a:ln>
        </p:spPr>
        <p:txBody>
          <a:bodyPr wrap="square" lIns="180000" tIns="180000" rIns="180000" bIns="180000">
            <a:spAutoFit/>
          </a:bodyPr>
          <a:lstStyle/>
          <a:p>
            <a:pPr algn="ctr"/>
            <a:r>
              <a:rPr lang="en-GB" sz="1400" b="1" dirty="0">
                <a:solidFill>
                  <a:schemeClr val="bg1"/>
                </a:solidFill>
              </a:rPr>
              <a:t>What do you think</a:t>
            </a:r>
            <a:r>
              <a:rPr lang="en-GB" sz="1400" dirty="0">
                <a:solidFill>
                  <a:schemeClr val="bg1"/>
                </a:solidFill>
              </a:rPr>
              <a:t> </a:t>
            </a:r>
            <a:r>
              <a:rPr lang="en-GB" sz="1400" b="1" dirty="0">
                <a:solidFill>
                  <a:schemeClr val="bg1"/>
                </a:solidFill>
              </a:rPr>
              <a:t>are the biggest threats to whales today?</a:t>
            </a:r>
            <a:r>
              <a:rPr lang="en-GB" sz="1400" dirty="0">
                <a:solidFill>
                  <a:schemeClr val="bg1"/>
                </a:solidFill>
              </a:rPr>
              <a:t> Have a discussion and then see if your ideas line up with these:</a:t>
            </a:r>
            <a:endParaRPr lang="en-GB" sz="1050" b="1" dirty="0">
              <a:solidFill>
                <a:schemeClr val="bg1"/>
              </a:solidFill>
            </a:endParaRPr>
          </a:p>
        </p:txBody>
      </p:sp>
      <p:grpSp>
        <p:nvGrpSpPr>
          <p:cNvPr id="20" name="Group 19">
            <a:extLst>
              <a:ext uri="{FF2B5EF4-FFF2-40B4-BE49-F238E27FC236}">
                <a16:creationId xmlns:a16="http://schemas.microsoft.com/office/drawing/2014/main" id="{49974FE2-A4DD-794B-A7DF-944FA2377079}"/>
              </a:ext>
            </a:extLst>
          </p:cNvPr>
          <p:cNvGrpSpPr/>
          <p:nvPr/>
        </p:nvGrpSpPr>
        <p:grpSpPr>
          <a:xfrm>
            <a:off x="582025" y="2606789"/>
            <a:ext cx="3887385" cy="1804248"/>
            <a:chOff x="582025" y="2606789"/>
            <a:chExt cx="3887385" cy="1804248"/>
          </a:xfrm>
        </p:grpSpPr>
        <p:sp>
          <p:nvSpPr>
            <p:cNvPr id="36" name="Rectangle 35">
              <a:extLst>
                <a:ext uri="{FF2B5EF4-FFF2-40B4-BE49-F238E27FC236}">
                  <a16:creationId xmlns:a16="http://schemas.microsoft.com/office/drawing/2014/main" id="{0BECF57E-CD48-9945-A5AC-96D76A18F0B6}"/>
                </a:ext>
              </a:extLst>
            </p:cNvPr>
            <p:cNvSpPr/>
            <p:nvPr/>
          </p:nvSpPr>
          <p:spPr>
            <a:xfrm>
              <a:off x="582025" y="2606789"/>
              <a:ext cx="3887385" cy="578958"/>
            </a:xfrm>
            <a:prstGeom prst="rect">
              <a:avLst/>
            </a:prstGeom>
            <a:solidFill>
              <a:srgbClr val="71C5E8"/>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Plastic Pollution</a:t>
              </a:r>
            </a:p>
          </p:txBody>
        </p:sp>
        <p:sp>
          <p:nvSpPr>
            <p:cNvPr id="6" name="Rectangle 5">
              <a:extLst>
                <a:ext uri="{FF2B5EF4-FFF2-40B4-BE49-F238E27FC236}">
                  <a16:creationId xmlns:a16="http://schemas.microsoft.com/office/drawing/2014/main" id="{2F896FEC-8B39-C845-83D0-8F5B065796F7}"/>
                </a:ext>
              </a:extLst>
            </p:cNvPr>
            <p:cNvSpPr/>
            <p:nvPr/>
          </p:nvSpPr>
          <p:spPr>
            <a:xfrm>
              <a:off x="582025" y="3185747"/>
              <a:ext cx="3887385" cy="1225290"/>
            </a:xfrm>
            <a:prstGeom prst="rect">
              <a:avLst/>
            </a:prstGeom>
            <a:ln w="28575">
              <a:solidFill>
                <a:srgbClr val="71C5E8"/>
              </a:solidFill>
            </a:ln>
          </p:spPr>
          <p:txBody>
            <a:bodyPr wrap="square" lIns="180000" tIns="180000" rIns="180000" bIns="180000">
              <a:spAutoFit/>
            </a:bodyPr>
            <a:lstStyle/>
            <a:p>
              <a:r>
                <a:rPr lang="en-GB" sz="1400" dirty="0"/>
                <a:t>Plastic gets into the ocean food chain when creatures (including whales) eat it, thinking it’s their prey. They’re not able to digest plastic, and it’s harmful to their health.</a:t>
              </a:r>
              <a:endParaRPr lang="en-US" sz="1400" dirty="0"/>
            </a:p>
          </p:txBody>
        </p:sp>
      </p:grpSp>
      <p:grpSp>
        <p:nvGrpSpPr>
          <p:cNvPr id="39" name="Group 38">
            <a:extLst>
              <a:ext uri="{FF2B5EF4-FFF2-40B4-BE49-F238E27FC236}">
                <a16:creationId xmlns:a16="http://schemas.microsoft.com/office/drawing/2014/main" id="{AC5F9567-E88C-5B4D-9E5C-F9747D62668E}"/>
              </a:ext>
            </a:extLst>
          </p:cNvPr>
          <p:cNvGrpSpPr/>
          <p:nvPr/>
        </p:nvGrpSpPr>
        <p:grpSpPr>
          <a:xfrm>
            <a:off x="4651756" y="2606789"/>
            <a:ext cx="3887385" cy="1804248"/>
            <a:chOff x="4651756" y="2606789"/>
            <a:chExt cx="3887385" cy="1804248"/>
          </a:xfrm>
        </p:grpSpPr>
        <p:sp>
          <p:nvSpPr>
            <p:cNvPr id="37" name="Rectangle 36">
              <a:extLst>
                <a:ext uri="{FF2B5EF4-FFF2-40B4-BE49-F238E27FC236}">
                  <a16:creationId xmlns:a16="http://schemas.microsoft.com/office/drawing/2014/main" id="{5D2AFE7C-6530-0C40-B2BC-204E792122CB}"/>
                </a:ext>
              </a:extLst>
            </p:cNvPr>
            <p:cNvSpPr/>
            <p:nvPr/>
          </p:nvSpPr>
          <p:spPr>
            <a:xfrm>
              <a:off x="4651756" y="2606789"/>
              <a:ext cx="3887385" cy="578958"/>
            </a:xfrm>
            <a:prstGeom prst="rect">
              <a:avLst/>
            </a:prstGeom>
            <a:solidFill>
              <a:srgbClr val="71C5E8"/>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Fishing Net Entanglement</a:t>
              </a:r>
              <a:endParaRPr lang="en-GB" sz="1100" b="1" dirty="0">
                <a:solidFill>
                  <a:schemeClr val="bg1"/>
                </a:solidFill>
              </a:endParaRPr>
            </a:p>
          </p:txBody>
        </p:sp>
        <p:sp>
          <p:nvSpPr>
            <p:cNvPr id="38" name="Rectangle 37">
              <a:extLst>
                <a:ext uri="{FF2B5EF4-FFF2-40B4-BE49-F238E27FC236}">
                  <a16:creationId xmlns:a16="http://schemas.microsoft.com/office/drawing/2014/main" id="{816790A8-0D65-894B-BE03-FBD265D6C230}"/>
                </a:ext>
              </a:extLst>
            </p:cNvPr>
            <p:cNvSpPr/>
            <p:nvPr/>
          </p:nvSpPr>
          <p:spPr>
            <a:xfrm>
              <a:off x="4651756" y="3185747"/>
              <a:ext cx="3887385" cy="1225290"/>
            </a:xfrm>
            <a:prstGeom prst="rect">
              <a:avLst/>
            </a:prstGeom>
            <a:ln w="28575">
              <a:solidFill>
                <a:srgbClr val="71C5E8"/>
              </a:solidFill>
            </a:ln>
          </p:spPr>
          <p:txBody>
            <a:bodyPr wrap="square" lIns="180000" tIns="180000" rIns="180000" bIns="180000">
              <a:spAutoFit/>
            </a:bodyPr>
            <a:lstStyle/>
            <a:p>
              <a:r>
                <a:rPr lang="en-GB" sz="1400" dirty="0"/>
                <a:t>It’s easy for whales to become entangled in commercial fishing nets that may have been abandoned. This can affect their ability to swim freely.</a:t>
              </a:r>
              <a:endParaRPr lang="en-US" sz="1100" dirty="0"/>
            </a:p>
          </p:txBody>
        </p:sp>
      </p:grpSp>
      <p:pic>
        <p:nvPicPr>
          <p:cNvPr id="8" name="Picture 7">
            <a:extLst>
              <a:ext uri="{FF2B5EF4-FFF2-40B4-BE49-F238E27FC236}">
                <a16:creationId xmlns:a16="http://schemas.microsoft.com/office/drawing/2014/main" id="{E49339EC-44B0-2742-B3C7-2A7194709C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5544421" y="4666616"/>
            <a:ext cx="2285768" cy="1518159"/>
          </a:xfrm>
          <a:prstGeom prst="cloudCallout">
            <a:avLst>
              <a:gd name="adj1" fmla="val -80021"/>
              <a:gd name="adj2" fmla="val 53884"/>
            </a:avLst>
          </a:prstGeom>
        </p:spPr>
      </p:pic>
      <p:pic>
        <p:nvPicPr>
          <p:cNvPr id="12" name="Picture 11">
            <a:extLst>
              <a:ext uri="{FF2B5EF4-FFF2-40B4-BE49-F238E27FC236}">
                <a16:creationId xmlns:a16="http://schemas.microsoft.com/office/drawing/2014/main" id="{B3E68682-A8B2-CB4C-AEEF-6F9C5629F2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5396" y="4624294"/>
            <a:ext cx="2080642" cy="1560481"/>
          </a:xfrm>
          <a:prstGeom prst="cloudCallout">
            <a:avLst>
              <a:gd name="adj1" fmla="val -90947"/>
              <a:gd name="adj2" fmla="val 52440"/>
            </a:avLst>
          </a:prstGeom>
        </p:spPr>
      </p:pic>
    </p:spTree>
    <p:extLst>
      <p:ext uri="{BB962C8B-B14F-4D97-AF65-F5344CB8AC3E}">
        <p14:creationId xmlns:p14="http://schemas.microsoft.com/office/powerpoint/2010/main" val="275661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12" presetClass="entr" presetSubtype="1"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down)">
                                      <p:cBhvr>
                                        <p:cTn id="14" dur="500"/>
                                        <p:tgtEl>
                                          <p:spTgt spid="20"/>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p:tgtEl>
                                          <p:spTgt spid="39"/>
                                        </p:tgtEl>
                                        <p:attrNameLst>
                                          <p:attrName>ppt_y</p:attrName>
                                        </p:attrNameLst>
                                      </p:cBhvr>
                                      <p:tavLst>
                                        <p:tav tm="0">
                                          <p:val>
                                            <p:strVal val="#ppt_y-#ppt_h*1.125000"/>
                                          </p:val>
                                        </p:tav>
                                        <p:tav tm="100000">
                                          <p:val>
                                            <p:strVal val="#ppt_y"/>
                                          </p:val>
                                        </p:tav>
                                      </p:tavLst>
                                    </p:anim>
                                    <p:animEffect transition="in" filter="wipe(down)">
                                      <p:cBhvr>
                                        <p:cTn id="19" dur="500"/>
                                        <p:tgtEl>
                                          <p:spTgt spid="39"/>
                                        </p:tgtEl>
                                      </p:cBhvr>
                                    </p:animEffect>
                                  </p:childTnLst>
                                </p:cTn>
                              </p:par>
                            </p:childTnLst>
                          </p:cTn>
                        </p:par>
                        <p:par>
                          <p:cTn id="20" fill="hold">
                            <p:stCondLst>
                              <p:cond delay="1500"/>
                            </p:stCondLst>
                            <p:childTnLst>
                              <p:par>
                                <p:cTn id="21" presetID="37"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900" decel="100000" fill="hold"/>
                                        <p:tgtEl>
                                          <p:spTgt spid="1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27" fill="hold">
                            <p:stCondLst>
                              <p:cond delay="2500"/>
                            </p:stCondLst>
                            <p:childTnLst>
                              <p:par>
                                <p:cTn id="28" presetID="3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900" decel="100000" fill="hold"/>
                                        <p:tgtEl>
                                          <p:spTgt spid="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708" y="423673"/>
            <a:ext cx="8250102" cy="1084285"/>
          </a:xfrm>
          <a:prstGeom prst="round2SameRect">
            <a:avLst/>
          </a:prstGeom>
          <a:solidFill>
            <a:srgbClr val="E87621"/>
          </a:solidFill>
        </p:spPr>
        <p:txBody>
          <a:bodyPr>
            <a:noAutofit/>
          </a:bodyPr>
          <a:lstStyle/>
          <a:p>
            <a:r>
              <a:rPr lang="en-GB" sz="2800" dirty="0">
                <a:solidFill>
                  <a:schemeClr val="bg1"/>
                </a:solidFill>
              </a:rPr>
              <a:t>But... Whales Are Still Threatened</a:t>
            </a:r>
            <a:endParaRPr lang="en-GB" sz="100" dirty="0">
              <a:solidFill>
                <a:schemeClr val="bg1"/>
              </a:solidFill>
              <a:latin typeface="+mn-lt"/>
            </a:endParaRPr>
          </a:p>
        </p:txBody>
      </p:sp>
      <p:sp>
        <p:nvSpPr>
          <p:cNvPr id="24" name="Snip and Round Single Corner of Rectangle 23">
            <a:extLst>
              <a:ext uri="{FF2B5EF4-FFF2-40B4-BE49-F238E27FC236}">
                <a16:creationId xmlns:a16="http://schemas.microsoft.com/office/drawing/2014/main" id="{9B9F807F-7894-A44A-8CBD-ED1EAB55ED93}"/>
              </a:ext>
            </a:extLst>
          </p:cNvPr>
          <p:cNvSpPr/>
          <p:nvPr/>
        </p:nvSpPr>
        <p:spPr>
          <a:xfrm>
            <a:off x="586485" y="1640965"/>
            <a:ext cx="7957116" cy="832817"/>
          </a:xfrm>
          <a:prstGeom prst="snipRoundRect">
            <a:avLst/>
          </a:prstGeom>
          <a:solidFill>
            <a:schemeClr val="tx1"/>
          </a:solidFill>
          <a:ln w="28575">
            <a:solidFill>
              <a:schemeClr val="tx1"/>
            </a:solidFill>
          </a:ln>
        </p:spPr>
        <p:txBody>
          <a:bodyPr wrap="square" lIns="180000" tIns="180000" rIns="180000" bIns="180000">
            <a:spAutoFit/>
          </a:bodyPr>
          <a:lstStyle/>
          <a:p>
            <a:pPr algn="ctr"/>
            <a:r>
              <a:rPr lang="en-GB" sz="1400" b="1" dirty="0">
                <a:solidFill>
                  <a:schemeClr val="bg1"/>
                </a:solidFill>
              </a:rPr>
              <a:t>What do you think</a:t>
            </a:r>
            <a:r>
              <a:rPr lang="en-GB" sz="1400" dirty="0">
                <a:solidFill>
                  <a:schemeClr val="bg1"/>
                </a:solidFill>
              </a:rPr>
              <a:t> </a:t>
            </a:r>
            <a:r>
              <a:rPr lang="en-GB" sz="1400" b="1" dirty="0">
                <a:solidFill>
                  <a:schemeClr val="bg1"/>
                </a:solidFill>
              </a:rPr>
              <a:t>are the biggest threats to whales today?</a:t>
            </a:r>
            <a:r>
              <a:rPr lang="en-GB" sz="1400" dirty="0">
                <a:solidFill>
                  <a:schemeClr val="bg1"/>
                </a:solidFill>
              </a:rPr>
              <a:t> Have a discussion and then see if your ideas line up with these:</a:t>
            </a:r>
            <a:endParaRPr lang="en-GB" sz="1050" b="1" dirty="0">
              <a:solidFill>
                <a:schemeClr val="bg1"/>
              </a:solidFill>
            </a:endParaRPr>
          </a:p>
        </p:txBody>
      </p:sp>
      <p:grpSp>
        <p:nvGrpSpPr>
          <p:cNvPr id="10" name="Group 9">
            <a:extLst>
              <a:ext uri="{FF2B5EF4-FFF2-40B4-BE49-F238E27FC236}">
                <a16:creationId xmlns:a16="http://schemas.microsoft.com/office/drawing/2014/main" id="{616F5AD6-2091-FC4C-99EE-425E36B7A8D3}"/>
              </a:ext>
            </a:extLst>
          </p:cNvPr>
          <p:cNvGrpSpPr/>
          <p:nvPr/>
        </p:nvGrpSpPr>
        <p:grpSpPr>
          <a:xfrm>
            <a:off x="586485" y="2606789"/>
            <a:ext cx="3887385" cy="1802958"/>
            <a:chOff x="586485" y="2606789"/>
            <a:chExt cx="3887385" cy="1802958"/>
          </a:xfrm>
        </p:grpSpPr>
        <p:sp>
          <p:nvSpPr>
            <p:cNvPr id="36" name="Rectangle 35">
              <a:extLst>
                <a:ext uri="{FF2B5EF4-FFF2-40B4-BE49-F238E27FC236}">
                  <a16:creationId xmlns:a16="http://schemas.microsoft.com/office/drawing/2014/main" id="{0BECF57E-CD48-9945-A5AC-96D76A18F0B6}"/>
                </a:ext>
              </a:extLst>
            </p:cNvPr>
            <p:cNvSpPr/>
            <p:nvPr/>
          </p:nvSpPr>
          <p:spPr>
            <a:xfrm>
              <a:off x="586485" y="2606789"/>
              <a:ext cx="3887385" cy="578958"/>
            </a:xfrm>
            <a:prstGeom prst="rect">
              <a:avLst/>
            </a:prstGeom>
            <a:solidFill>
              <a:srgbClr val="71C5E8"/>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Global Warming</a:t>
              </a:r>
              <a:endParaRPr lang="en-GB" sz="1100" b="1" dirty="0">
                <a:solidFill>
                  <a:schemeClr val="bg1"/>
                </a:solidFill>
              </a:endParaRPr>
            </a:p>
          </p:txBody>
        </p:sp>
        <p:sp>
          <p:nvSpPr>
            <p:cNvPr id="6" name="Rectangle 5">
              <a:extLst>
                <a:ext uri="{FF2B5EF4-FFF2-40B4-BE49-F238E27FC236}">
                  <a16:creationId xmlns:a16="http://schemas.microsoft.com/office/drawing/2014/main" id="{2F896FEC-8B39-C845-83D0-8F5B065796F7}"/>
                </a:ext>
              </a:extLst>
            </p:cNvPr>
            <p:cNvSpPr/>
            <p:nvPr/>
          </p:nvSpPr>
          <p:spPr>
            <a:xfrm>
              <a:off x="586485" y="3185747"/>
              <a:ext cx="3887385" cy="1224000"/>
            </a:xfrm>
            <a:prstGeom prst="rect">
              <a:avLst/>
            </a:prstGeom>
            <a:ln w="28575">
              <a:solidFill>
                <a:srgbClr val="71C5E8"/>
              </a:solidFill>
            </a:ln>
          </p:spPr>
          <p:txBody>
            <a:bodyPr wrap="square" lIns="180000" tIns="180000" rIns="180000" bIns="180000" anchor="ctr" anchorCtr="0">
              <a:spAutoFit/>
            </a:bodyPr>
            <a:lstStyle/>
            <a:p>
              <a:r>
                <a:rPr lang="en-GB" sz="1400" dirty="0"/>
                <a:t>Higher temperatures on land, caused by too much CO</a:t>
              </a:r>
              <a:r>
                <a:rPr lang="en-GB" sz="1400" baseline="-25000" dirty="0"/>
                <a:t>2</a:t>
              </a:r>
              <a:r>
                <a:rPr lang="en-GB" sz="1400" dirty="0"/>
                <a:t> in the atmosphere, also causes ocean temperatures to rise.</a:t>
              </a:r>
              <a:endParaRPr lang="en-US" sz="1100" dirty="0"/>
            </a:p>
          </p:txBody>
        </p:sp>
      </p:grpSp>
      <p:grpSp>
        <p:nvGrpSpPr>
          <p:cNvPr id="11" name="Group 10">
            <a:extLst>
              <a:ext uri="{FF2B5EF4-FFF2-40B4-BE49-F238E27FC236}">
                <a16:creationId xmlns:a16="http://schemas.microsoft.com/office/drawing/2014/main" id="{10AC7B39-A37A-FC49-A40C-C48B27780501}"/>
              </a:ext>
            </a:extLst>
          </p:cNvPr>
          <p:cNvGrpSpPr/>
          <p:nvPr/>
        </p:nvGrpSpPr>
        <p:grpSpPr>
          <a:xfrm>
            <a:off x="4656216" y="2606789"/>
            <a:ext cx="3887385" cy="1802958"/>
            <a:chOff x="4656216" y="2606789"/>
            <a:chExt cx="3887385" cy="1802958"/>
          </a:xfrm>
        </p:grpSpPr>
        <p:sp>
          <p:nvSpPr>
            <p:cNvPr id="37" name="Rectangle 36">
              <a:extLst>
                <a:ext uri="{FF2B5EF4-FFF2-40B4-BE49-F238E27FC236}">
                  <a16:creationId xmlns:a16="http://schemas.microsoft.com/office/drawing/2014/main" id="{5D2AFE7C-6530-0C40-B2BC-204E792122CB}"/>
                </a:ext>
              </a:extLst>
            </p:cNvPr>
            <p:cNvSpPr/>
            <p:nvPr/>
          </p:nvSpPr>
          <p:spPr>
            <a:xfrm>
              <a:off x="4656216" y="2606789"/>
              <a:ext cx="3887385" cy="578958"/>
            </a:xfrm>
            <a:prstGeom prst="rect">
              <a:avLst/>
            </a:prstGeom>
            <a:solidFill>
              <a:srgbClr val="71C5E8"/>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Toxic Chemicals</a:t>
              </a:r>
              <a:endParaRPr lang="en-GB" sz="1000" b="1" dirty="0">
                <a:solidFill>
                  <a:schemeClr val="bg1"/>
                </a:solidFill>
              </a:endParaRPr>
            </a:p>
          </p:txBody>
        </p:sp>
        <p:sp>
          <p:nvSpPr>
            <p:cNvPr id="38" name="Rectangle 37">
              <a:extLst>
                <a:ext uri="{FF2B5EF4-FFF2-40B4-BE49-F238E27FC236}">
                  <a16:creationId xmlns:a16="http://schemas.microsoft.com/office/drawing/2014/main" id="{816790A8-0D65-894B-BE03-FBD265D6C230}"/>
                </a:ext>
              </a:extLst>
            </p:cNvPr>
            <p:cNvSpPr/>
            <p:nvPr/>
          </p:nvSpPr>
          <p:spPr>
            <a:xfrm>
              <a:off x="4656216" y="3185747"/>
              <a:ext cx="3887385" cy="1224000"/>
            </a:xfrm>
            <a:prstGeom prst="rect">
              <a:avLst/>
            </a:prstGeom>
            <a:ln w="28575">
              <a:solidFill>
                <a:srgbClr val="71C5E8"/>
              </a:solidFill>
            </a:ln>
          </p:spPr>
          <p:txBody>
            <a:bodyPr wrap="square" lIns="180000" tIns="180000" rIns="180000" bIns="180000">
              <a:spAutoFit/>
            </a:bodyPr>
            <a:lstStyle/>
            <a:p>
              <a:r>
                <a:rPr lang="en-GB" sz="1400" dirty="0"/>
                <a:t>When these get into the ocean </a:t>
              </a:r>
              <a:br>
                <a:rPr lang="en-GB" sz="1400" dirty="0"/>
              </a:br>
              <a:r>
                <a:rPr lang="en-GB" sz="1400" dirty="0"/>
                <a:t>ecosystem because of human activity, they can damage the whale’s reproductive and immune system.</a:t>
              </a:r>
              <a:endParaRPr lang="en-US" sz="1000" dirty="0"/>
            </a:p>
          </p:txBody>
        </p:sp>
      </p:grpSp>
      <p:pic>
        <p:nvPicPr>
          <p:cNvPr id="4" name="Picture 3">
            <a:extLst>
              <a:ext uri="{FF2B5EF4-FFF2-40B4-BE49-F238E27FC236}">
                <a16:creationId xmlns:a16="http://schemas.microsoft.com/office/drawing/2014/main" id="{28AA4E5C-EB37-F544-B5F7-BFFF5E7FD4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2723" y="4607684"/>
            <a:ext cx="1986630" cy="1589304"/>
          </a:xfrm>
          <a:prstGeom prst="cloudCallout">
            <a:avLst>
              <a:gd name="adj1" fmla="val -87895"/>
              <a:gd name="adj2" fmla="val 49861"/>
            </a:avLst>
          </a:prstGeom>
        </p:spPr>
      </p:pic>
      <p:pic>
        <p:nvPicPr>
          <p:cNvPr id="9" name="Picture 8">
            <a:extLst>
              <a:ext uri="{FF2B5EF4-FFF2-40B4-BE49-F238E27FC236}">
                <a16:creationId xmlns:a16="http://schemas.microsoft.com/office/drawing/2014/main" id="{DD2A3382-F676-5147-AC5E-2E09DC742C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183086" y="4607684"/>
            <a:ext cx="2833643" cy="1589304"/>
          </a:xfrm>
          <a:prstGeom prst="cloudCallout">
            <a:avLst>
              <a:gd name="adj1" fmla="val -66482"/>
              <a:gd name="adj2" fmla="val 52677"/>
            </a:avLst>
          </a:prstGeom>
        </p:spPr>
      </p:pic>
    </p:spTree>
    <p:extLst>
      <p:ext uri="{BB962C8B-B14F-4D97-AF65-F5344CB8AC3E}">
        <p14:creationId xmlns:p14="http://schemas.microsoft.com/office/powerpoint/2010/main" val="8419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12" presetClass="entr" presetSubtype="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down)">
                                      <p:cBhvr>
                                        <p:cTn id="14" dur="500"/>
                                        <p:tgtEl>
                                          <p:spTgt spid="10"/>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ppt_y</p:attrName>
                                        </p:attrNameLst>
                                      </p:cBhvr>
                                      <p:tavLst>
                                        <p:tav tm="0">
                                          <p:val>
                                            <p:strVal val="#ppt_y-#ppt_h*1.125000"/>
                                          </p:val>
                                        </p:tav>
                                        <p:tav tm="100000">
                                          <p:val>
                                            <p:strVal val="#ppt_y"/>
                                          </p:val>
                                        </p:tav>
                                      </p:tavLst>
                                    </p:anim>
                                    <p:animEffect transition="in" filter="wipe(down)">
                                      <p:cBhvr>
                                        <p:cTn id="19" dur="500"/>
                                        <p:tgtEl>
                                          <p:spTgt spid="11"/>
                                        </p:tgtEl>
                                      </p:cBhvr>
                                    </p:animEffect>
                                  </p:childTnLst>
                                </p:cTn>
                              </p:par>
                            </p:childTnLst>
                          </p:cTn>
                        </p:par>
                        <p:par>
                          <p:cTn id="20" fill="hold">
                            <p:stCondLst>
                              <p:cond delay="15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7" fill="hold">
                            <p:stCondLst>
                              <p:cond delay="2500"/>
                            </p:stCondLst>
                            <p:childTnLst>
                              <p:par>
                                <p:cTn id="28" presetID="37"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900" decel="100000" fill="hold"/>
                                        <p:tgtEl>
                                          <p:spTgt spid="9"/>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708" y="423673"/>
            <a:ext cx="8250102" cy="1084285"/>
          </a:xfrm>
          <a:prstGeom prst="round2SameRect">
            <a:avLst/>
          </a:prstGeom>
          <a:solidFill>
            <a:srgbClr val="E87621"/>
          </a:solidFill>
        </p:spPr>
        <p:txBody>
          <a:bodyPr>
            <a:noAutofit/>
          </a:bodyPr>
          <a:lstStyle/>
          <a:p>
            <a:r>
              <a:rPr lang="en-GB" sz="2800" dirty="0">
                <a:solidFill>
                  <a:schemeClr val="bg1"/>
                </a:solidFill>
              </a:rPr>
              <a:t>But... Whales Are Still Threatened</a:t>
            </a:r>
            <a:endParaRPr lang="en-GB" sz="100" dirty="0">
              <a:solidFill>
                <a:schemeClr val="bg1"/>
              </a:solidFill>
              <a:latin typeface="+mn-lt"/>
            </a:endParaRPr>
          </a:p>
        </p:txBody>
      </p:sp>
      <p:sp>
        <p:nvSpPr>
          <p:cNvPr id="24" name="Snip and Round Single Corner of Rectangle 23">
            <a:extLst>
              <a:ext uri="{FF2B5EF4-FFF2-40B4-BE49-F238E27FC236}">
                <a16:creationId xmlns:a16="http://schemas.microsoft.com/office/drawing/2014/main" id="{9B9F807F-7894-A44A-8CBD-ED1EAB55ED93}"/>
              </a:ext>
            </a:extLst>
          </p:cNvPr>
          <p:cNvSpPr/>
          <p:nvPr/>
        </p:nvSpPr>
        <p:spPr>
          <a:xfrm>
            <a:off x="586485" y="1640965"/>
            <a:ext cx="7957116" cy="832817"/>
          </a:xfrm>
          <a:prstGeom prst="snipRoundRect">
            <a:avLst/>
          </a:prstGeom>
          <a:solidFill>
            <a:schemeClr val="tx1"/>
          </a:solidFill>
          <a:ln w="28575">
            <a:solidFill>
              <a:schemeClr val="tx1"/>
            </a:solidFill>
          </a:ln>
        </p:spPr>
        <p:txBody>
          <a:bodyPr wrap="square" lIns="180000" tIns="180000" rIns="180000" bIns="180000">
            <a:spAutoFit/>
          </a:bodyPr>
          <a:lstStyle/>
          <a:p>
            <a:pPr algn="ctr"/>
            <a:r>
              <a:rPr lang="en-GB" sz="1400" b="1" dirty="0">
                <a:solidFill>
                  <a:schemeClr val="bg1"/>
                </a:solidFill>
              </a:rPr>
              <a:t>What do you think</a:t>
            </a:r>
            <a:r>
              <a:rPr lang="en-GB" sz="1400" dirty="0">
                <a:solidFill>
                  <a:schemeClr val="bg1"/>
                </a:solidFill>
              </a:rPr>
              <a:t> </a:t>
            </a:r>
            <a:r>
              <a:rPr lang="en-GB" sz="1400" b="1" dirty="0">
                <a:solidFill>
                  <a:schemeClr val="bg1"/>
                </a:solidFill>
              </a:rPr>
              <a:t>are the biggest threats to whales today?</a:t>
            </a:r>
            <a:r>
              <a:rPr lang="en-GB" sz="1400" dirty="0">
                <a:solidFill>
                  <a:schemeClr val="bg1"/>
                </a:solidFill>
              </a:rPr>
              <a:t> Have a discussion and then see if your ideas line up with these:</a:t>
            </a:r>
            <a:endParaRPr lang="en-GB" sz="1050" b="1" dirty="0">
              <a:solidFill>
                <a:schemeClr val="bg1"/>
              </a:solidFill>
            </a:endParaRPr>
          </a:p>
        </p:txBody>
      </p:sp>
      <p:grpSp>
        <p:nvGrpSpPr>
          <p:cNvPr id="11" name="Group 10">
            <a:extLst>
              <a:ext uri="{FF2B5EF4-FFF2-40B4-BE49-F238E27FC236}">
                <a16:creationId xmlns:a16="http://schemas.microsoft.com/office/drawing/2014/main" id="{DAF35C45-956A-384C-B533-91A2EDB330FE}"/>
              </a:ext>
            </a:extLst>
          </p:cNvPr>
          <p:cNvGrpSpPr/>
          <p:nvPr/>
        </p:nvGrpSpPr>
        <p:grpSpPr>
          <a:xfrm>
            <a:off x="586485" y="2606789"/>
            <a:ext cx="3887385" cy="1804248"/>
            <a:chOff x="586485" y="2606789"/>
            <a:chExt cx="3887385" cy="1804248"/>
          </a:xfrm>
        </p:grpSpPr>
        <p:sp>
          <p:nvSpPr>
            <p:cNvPr id="36" name="Rectangle 35">
              <a:extLst>
                <a:ext uri="{FF2B5EF4-FFF2-40B4-BE49-F238E27FC236}">
                  <a16:creationId xmlns:a16="http://schemas.microsoft.com/office/drawing/2014/main" id="{0BECF57E-CD48-9945-A5AC-96D76A18F0B6}"/>
                </a:ext>
              </a:extLst>
            </p:cNvPr>
            <p:cNvSpPr/>
            <p:nvPr/>
          </p:nvSpPr>
          <p:spPr>
            <a:xfrm>
              <a:off x="586485" y="2606789"/>
              <a:ext cx="3887385" cy="578958"/>
            </a:xfrm>
            <a:prstGeom prst="rect">
              <a:avLst/>
            </a:prstGeom>
            <a:solidFill>
              <a:srgbClr val="71C5E8"/>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Oil and Gas Developments</a:t>
              </a:r>
              <a:endParaRPr lang="en-GB" sz="1000" b="1" dirty="0">
                <a:solidFill>
                  <a:schemeClr val="bg1"/>
                </a:solidFill>
              </a:endParaRPr>
            </a:p>
          </p:txBody>
        </p:sp>
        <p:sp>
          <p:nvSpPr>
            <p:cNvPr id="6" name="Rectangle 5">
              <a:extLst>
                <a:ext uri="{FF2B5EF4-FFF2-40B4-BE49-F238E27FC236}">
                  <a16:creationId xmlns:a16="http://schemas.microsoft.com/office/drawing/2014/main" id="{2F896FEC-8B39-C845-83D0-8F5B065796F7}"/>
                </a:ext>
              </a:extLst>
            </p:cNvPr>
            <p:cNvSpPr/>
            <p:nvPr/>
          </p:nvSpPr>
          <p:spPr>
            <a:xfrm>
              <a:off x="586485" y="3185747"/>
              <a:ext cx="3887385" cy="1225290"/>
            </a:xfrm>
            <a:prstGeom prst="rect">
              <a:avLst/>
            </a:prstGeom>
            <a:ln w="28575">
              <a:solidFill>
                <a:srgbClr val="71C5E8"/>
              </a:solidFill>
            </a:ln>
          </p:spPr>
          <p:txBody>
            <a:bodyPr wrap="square" lIns="180000" tIns="180000" rIns="180000" bIns="180000" anchor="ctr" anchorCtr="0">
              <a:spAutoFit/>
            </a:bodyPr>
            <a:lstStyle/>
            <a:p>
              <a:r>
                <a:rPr lang="en-GB" sz="1400" dirty="0"/>
                <a:t>Companies looking for oil and gas deep </a:t>
              </a:r>
              <a:br>
                <a:rPr lang="en-GB" sz="1400" dirty="0"/>
              </a:br>
              <a:r>
                <a:rPr lang="en-GB" sz="1400" dirty="0"/>
                <a:t>in the ocean can affect the breeding and feeding areas of whales. The habitat of whales gets smaller and more degraded.</a:t>
              </a:r>
              <a:endParaRPr lang="en-US" sz="1000" dirty="0"/>
            </a:p>
          </p:txBody>
        </p:sp>
      </p:grpSp>
      <p:grpSp>
        <p:nvGrpSpPr>
          <p:cNvPr id="12" name="Group 11">
            <a:extLst>
              <a:ext uri="{FF2B5EF4-FFF2-40B4-BE49-F238E27FC236}">
                <a16:creationId xmlns:a16="http://schemas.microsoft.com/office/drawing/2014/main" id="{78709BA5-6D53-2B4B-92E7-3BB534F8C7EF}"/>
              </a:ext>
            </a:extLst>
          </p:cNvPr>
          <p:cNvGrpSpPr/>
          <p:nvPr/>
        </p:nvGrpSpPr>
        <p:grpSpPr>
          <a:xfrm>
            <a:off x="4656216" y="2606789"/>
            <a:ext cx="3887385" cy="1804248"/>
            <a:chOff x="4656216" y="2606789"/>
            <a:chExt cx="3887385" cy="1804248"/>
          </a:xfrm>
        </p:grpSpPr>
        <p:sp>
          <p:nvSpPr>
            <p:cNvPr id="37" name="Rectangle 36">
              <a:extLst>
                <a:ext uri="{FF2B5EF4-FFF2-40B4-BE49-F238E27FC236}">
                  <a16:creationId xmlns:a16="http://schemas.microsoft.com/office/drawing/2014/main" id="{5D2AFE7C-6530-0C40-B2BC-204E792122CB}"/>
                </a:ext>
              </a:extLst>
            </p:cNvPr>
            <p:cNvSpPr/>
            <p:nvPr/>
          </p:nvSpPr>
          <p:spPr>
            <a:xfrm>
              <a:off x="4656216" y="2606789"/>
              <a:ext cx="3887385" cy="578958"/>
            </a:xfrm>
            <a:prstGeom prst="rect">
              <a:avLst/>
            </a:prstGeom>
            <a:solidFill>
              <a:srgbClr val="71C5E8"/>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Whaling</a:t>
              </a:r>
              <a:endParaRPr lang="en-GB" sz="800" b="1" dirty="0">
                <a:solidFill>
                  <a:schemeClr val="bg1"/>
                </a:solidFill>
              </a:endParaRPr>
            </a:p>
          </p:txBody>
        </p:sp>
        <p:sp>
          <p:nvSpPr>
            <p:cNvPr id="38" name="Rectangle 37">
              <a:extLst>
                <a:ext uri="{FF2B5EF4-FFF2-40B4-BE49-F238E27FC236}">
                  <a16:creationId xmlns:a16="http://schemas.microsoft.com/office/drawing/2014/main" id="{816790A8-0D65-894B-BE03-FBD265D6C230}"/>
                </a:ext>
              </a:extLst>
            </p:cNvPr>
            <p:cNvSpPr/>
            <p:nvPr/>
          </p:nvSpPr>
          <p:spPr>
            <a:xfrm>
              <a:off x="4656216" y="3185747"/>
              <a:ext cx="3887385" cy="1225290"/>
            </a:xfrm>
            <a:prstGeom prst="rect">
              <a:avLst/>
            </a:prstGeom>
            <a:ln w="28575">
              <a:solidFill>
                <a:srgbClr val="71C5E8"/>
              </a:solidFill>
            </a:ln>
          </p:spPr>
          <p:txBody>
            <a:bodyPr wrap="square" lIns="180000" tIns="180000" rIns="180000" bIns="180000">
              <a:spAutoFit/>
            </a:bodyPr>
            <a:lstStyle/>
            <a:p>
              <a:r>
                <a:rPr lang="en-GB" sz="1400" dirty="0"/>
                <a:t>Even though most countries have signed up to a worldwide ban on commercial whaling, both Norway and Japan still continue to hunt and kill whales.</a:t>
              </a:r>
              <a:endParaRPr lang="en-US" sz="800" dirty="0"/>
            </a:p>
          </p:txBody>
        </p:sp>
      </p:grpSp>
      <p:pic>
        <p:nvPicPr>
          <p:cNvPr id="7" name="Picture 6">
            <a:extLst>
              <a:ext uri="{FF2B5EF4-FFF2-40B4-BE49-F238E27FC236}">
                <a16:creationId xmlns:a16="http://schemas.microsoft.com/office/drawing/2014/main" id="{0A7FC0B2-CB0D-8040-9F59-5918E104C7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5454144" y="4657655"/>
            <a:ext cx="2291528" cy="1524952"/>
          </a:xfrm>
          <a:prstGeom prst="cloudCallout">
            <a:avLst>
              <a:gd name="adj1" fmla="val -81759"/>
              <a:gd name="adj2" fmla="val 48167"/>
            </a:avLst>
          </a:prstGeom>
        </p:spPr>
      </p:pic>
      <p:pic>
        <p:nvPicPr>
          <p:cNvPr id="10" name="Picture 9">
            <a:extLst>
              <a:ext uri="{FF2B5EF4-FFF2-40B4-BE49-F238E27FC236}">
                <a16:creationId xmlns:a16="http://schemas.microsoft.com/office/drawing/2014/main" id="{FC84ADC1-AF3A-2C48-BD32-B03AB9DA33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8659" y="4657655"/>
            <a:ext cx="2287429" cy="1524952"/>
          </a:xfrm>
          <a:prstGeom prst="cloudCallout">
            <a:avLst>
              <a:gd name="adj1" fmla="val -78553"/>
              <a:gd name="adj2" fmla="val 50215"/>
            </a:avLst>
          </a:prstGeom>
        </p:spPr>
      </p:pic>
    </p:spTree>
    <p:extLst>
      <p:ext uri="{BB962C8B-B14F-4D97-AF65-F5344CB8AC3E}">
        <p14:creationId xmlns:p14="http://schemas.microsoft.com/office/powerpoint/2010/main" val="121061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p:cTn id="7"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
                                            <p:txEl>
                                              <p:pRg st="0" end="0"/>
                                            </p:txEl>
                                          </p:spTgt>
                                        </p:tgtEl>
                                      </p:cBhvr>
                                    </p:animEffect>
                                  </p:childTnLst>
                                </p:cTn>
                              </p:par>
                            </p:childTnLst>
                          </p:cTn>
                        </p:par>
                        <p:par>
                          <p:cTn id="10" fill="hold">
                            <p:stCondLst>
                              <p:cond delay="500"/>
                            </p:stCondLst>
                            <p:childTnLst>
                              <p:par>
                                <p:cTn id="11" presetID="12" presetClass="entr" presetSubtype="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ppt_y</p:attrName>
                                        </p:attrNameLst>
                                      </p:cBhvr>
                                      <p:tavLst>
                                        <p:tav tm="0">
                                          <p:val>
                                            <p:strVal val="#ppt_y-#ppt_h*1.125000"/>
                                          </p:val>
                                        </p:tav>
                                        <p:tav tm="100000">
                                          <p:val>
                                            <p:strVal val="#ppt_y"/>
                                          </p:val>
                                        </p:tav>
                                      </p:tavLst>
                                    </p:anim>
                                    <p:animEffect transition="in" filter="wipe(down)">
                                      <p:cBhvr>
                                        <p:cTn id="19" dur="500"/>
                                        <p:tgtEl>
                                          <p:spTgt spid="12"/>
                                        </p:tgtEl>
                                      </p:cBhvr>
                                    </p:animEffect>
                                  </p:childTnLst>
                                </p:cTn>
                              </p:par>
                            </p:childTnLst>
                          </p:cTn>
                        </p:par>
                        <p:par>
                          <p:cTn id="20" fill="hold">
                            <p:stCondLst>
                              <p:cond delay="1500"/>
                            </p:stCondLst>
                            <p:childTnLst>
                              <p:par>
                                <p:cTn id="21" presetID="37"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900" decel="100000" fill="hold"/>
                                        <p:tgtEl>
                                          <p:spTgt spid="1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7" fill="hold">
                            <p:stCondLst>
                              <p:cond delay="2500"/>
                            </p:stCondLst>
                            <p:childTnLst>
                              <p:par>
                                <p:cTn id="28" presetID="37"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900" decel="100000" fill="hold"/>
                                        <p:tgtEl>
                                          <p:spTgt spid="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708" y="423673"/>
            <a:ext cx="8250102" cy="1084285"/>
          </a:xfrm>
          <a:prstGeom prst="round2SameRect">
            <a:avLst/>
          </a:prstGeom>
          <a:solidFill>
            <a:srgbClr val="E87621"/>
          </a:solidFill>
        </p:spPr>
        <p:txBody>
          <a:bodyPr>
            <a:noAutofit/>
          </a:bodyPr>
          <a:lstStyle/>
          <a:p>
            <a:r>
              <a:rPr lang="en-GB" sz="2800" dirty="0">
                <a:solidFill>
                  <a:schemeClr val="bg1"/>
                </a:solidFill>
              </a:rPr>
              <a:t>But... Whales Are Still Threatened</a:t>
            </a:r>
            <a:endParaRPr lang="en-GB" sz="100" dirty="0">
              <a:solidFill>
                <a:schemeClr val="bg1"/>
              </a:solidFill>
              <a:latin typeface="+mn-lt"/>
            </a:endParaRPr>
          </a:p>
        </p:txBody>
      </p:sp>
      <p:sp>
        <p:nvSpPr>
          <p:cNvPr id="24" name="Snip and Round Single Corner of Rectangle 23">
            <a:extLst>
              <a:ext uri="{FF2B5EF4-FFF2-40B4-BE49-F238E27FC236}">
                <a16:creationId xmlns:a16="http://schemas.microsoft.com/office/drawing/2014/main" id="{9B9F807F-7894-A44A-8CBD-ED1EAB55ED93}"/>
              </a:ext>
            </a:extLst>
          </p:cNvPr>
          <p:cNvSpPr/>
          <p:nvPr/>
        </p:nvSpPr>
        <p:spPr>
          <a:xfrm>
            <a:off x="586485" y="1660172"/>
            <a:ext cx="7957116" cy="832817"/>
          </a:xfrm>
          <a:prstGeom prst="snipRoundRect">
            <a:avLst/>
          </a:prstGeom>
          <a:solidFill>
            <a:schemeClr val="tx1"/>
          </a:solidFill>
          <a:ln w="28575">
            <a:solidFill>
              <a:schemeClr val="tx1"/>
            </a:solidFill>
          </a:ln>
        </p:spPr>
        <p:txBody>
          <a:bodyPr wrap="square" lIns="180000" tIns="180000" rIns="180000" bIns="180000">
            <a:spAutoFit/>
          </a:bodyPr>
          <a:lstStyle/>
          <a:p>
            <a:pPr algn="ctr"/>
            <a:r>
              <a:rPr lang="en-GB" sz="1400" b="1" dirty="0">
                <a:solidFill>
                  <a:schemeClr val="bg1"/>
                </a:solidFill>
              </a:rPr>
              <a:t>What do you think</a:t>
            </a:r>
            <a:r>
              <a:rPr lang="en-GB" sz="1400" dirty="0">
                <a:solidFill>
                  <a:schemeClr val="bg1"/>
                </a:solidFill>
              </a:rPr>
              <a:t> </a:t>
            </a:r>
            <a:r>
              <a:rPr lang="en-GB" sz="1400" b="1" dirty="0">
                <a:solidFill>
                  <a:schemeClr val="bg1"/>
                </a:solidFill>
              </a:rPr>
              <a:t>are the biggest threats to whales today?</a:t>
            </a:r>
            <a:r>
              <a:rPr lang="en-GB" sz="1400" dirty="0">
                <a:solidFill>
                  <a:schemeClr val="bg1"/>
                </a:solidFill>
              </a:rPr>
              <a:t> Have a discussion and then see if your ideas line up with these:</a:t>
            </a:r>
            <a:endParaRPr lang="en-GB" sz="1050" b="1" dirty="0">
              <a:solidFill>
                <a:schemeClr val="bg1"/>
              </a:solidFill>
            </a:endParaRPr>
          </a:p>
        </p:txBody>
      </p:sp>
      <p:grpSp>
        <p:nvGrpSpPr>
          <p:cNvPr id="11" name="Group 10">
            <a:extLst>
              <a:ext uri="{FF2B5EF4-FFF2-40B4-BE49-F238E27FC236}">
                <a16:creationId xmlns:a16="http://schemas.microsoft.com/office/drawing/2014/main" id="{7F1774A4-A1B7-A14D-BCDA-FE2D918ECCB1}"/>
              </a:ext>
            </a:extLst>
          </p:cNvPr>
          <p:cNvGrpSpPr/>
          <p:nvPr/>
        </p:nvGrpSpPr>
        <p:grpSpPr>
          <a:xfrm>
            <a:off x="586485" y="2606789"/>
            <a:ext cx="3887385" cy="2022558"/>
            <a:chOff x="586485" y="2606789"/>
            <a:chExt cx="3887385" cy="2022558"/>
          </a:xfrm>
        </p:grpSpPr>
        <p:sp>
          <p:nvSpPr>
            <p:cNvPr id="36" name="Rectangle 35">
              <a:extLst>
                <a:ext uri="{FF2B5EF4-FFF2-40B4-BE49-F238E27FC236}">
                  <a16:creationId xmlns:a16="http://schemas.microsoft.com/office/drawing/2014/main" id="{0BECF57E-CD48-9945-A5AC-96D76A18F0B6}"/>
                </a:ext>
              </a:extLst>
            </p:cNvPr>
            <p:cNvSpPr/>
            <p:nvPr/>
          </p:nvSpPr>
          <p:spPr>
            <a:xfrm>
              <a:off x="586485" y="2606789"/>
              <a:ext cx="3887385" cy="578958"/>
            </a:xfrm>
            <a:prstGeom prst="rect">
              <a:avLst/>
            </a:prstGeom>
            <a:solidFill>
              <a:srgbClr val="71C5E8"/>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Ship Strike</a:t>
              </a:r>
              <a:endParaRPr lang="en-GB" sz="800" b="1" dirty="0">
                <a:solidFill>
                  <a:schemeClr val="bg1"/>
                </a:solidFill>
              </a:endParaRPr>
            </a:p>
          </p:txBody>
        </p:sp>
        <p:sp>
          <p:nvSpPr>
            <p:cNvPr id="6" name="Rectangle 5">
              <a:extLst>
                <a:ext uri="{FF2B5EF4-FFF2-40B4-BE49-F238E27FC236}">
                  <a16:creationId xmlns:a16="http://schemas.microsoft.com/office/drawing/2014/main" id="{2F896FEC-8B39-C845-83D0-8F5B065796F7}"/>
                </a:ext>
              </a:extLst>
            </p:cNvPr>
            <p:cNvSpPr/>
            <p:nvPr/>
          </p:nvSpPr>
          <p:spPr>
            <a:xfrm>
              <a:off x="586485" y="3185747"/>
              <a:ext cx="3887385" cy="1443600"/>
            </a:xfrm>
            <a:prstGeom prst="rect">
              <a:avLst/>
            </a:prstGeom>
            <a:ln w="28575">
              <a:solidFill>
                <a:srgbClr val="71C5E8"/>
              </a:solidFill>
            </a:ln>
          </p:spPr>
          <p:txBody>
            <a:bodyPr wrap="square" lIns="180000" tIns="180000" rIns="180000" bIns="180000" anchor="ctr" anchorCtr="0">
              <a:spAutoFit/>
            </a:bodyPr>
            <a:lstStyle/>
            <a:p>
              <a:r>
                <a:rPr lang="en-GB" sz="1400" dirty="0"/>
                <a:t>Huge container ships can easily </a:t>
              </a:r>
              <a:br>
                <a:rPr lang="en-GB" sz="1400" dirty="0"/>
              </a:br>
              <a:r>
                <a:rPr lang="en-GB" sz="1400" dirty="0"/>
                <a:t>plough down whales as they travel across the ocean.</a:t>
              </a:r>
              <a:endParaRPr lang="en-US" sz="800" dirty="0"/>
            </a:p>
          </p:txBody>
        </p:sp>
      </p:grpSp>
      <p:grpSp>
        <p:nvGrpSpPr>
          <p:cNvPr id="12" name="Group 11">
            <a:extLst>
              <a:ext uri="{FF2B5EF4-FFF2-40B4-BE49-F238E27FC236}">
                <a16:creationId xmlns:a16="http://schemas.microsoft.com/office/drawing/2014/main" id="{39579973-17A5-DB44-BB11-C0C3DE70E307}"/>
              </a:ext>
            </a:extLst>
          </p:cNvPr>
          <p:cNvGrpSpPr/>
          <p:nvPr/>
        </p:nvGrpSpPr>
        <p:grpSpPr>
          <a:xfrm>
            <a:off x="4656216" y="2606789"/>
            <a:ext cx="3887385" cy="2022558"/>
            <a:chOff x="4656216" y="2606789"/>
            <a:chExt cx="3887385" cy="2022558"/>
          </a:xfrm>
        </p:grpSpPr>
        <p:sp>
          <p:nvSpPr>
            <p:cNvPr id="37" name="Rectangle 36">
              <a:extLst>
                <a:ext uri="{FF2B5EF4-FFF2-40B4-BE49-F238E27FC236}">
                  <a16:creationId xmlns:a16="http://schemas.microsoft.com/office/drawing/2014/main" id="{5D2AFE7C-6530-0C40-B2BC-204E792122CB}"/>
                </a:ext>
              </a:extLst>
            </p:cNvPr>
            <p:cNvSpPr/>
            <p:nvPr/>
          </p:nvSpPr>
          <p:spPr>
            <a:xfrm>
              <a:off x="4656216" y="2606789"/>
              <a:ext cx="3887385" cy="578958"/>
            </a:xfrm>
            <a:prstGeom prst="rect">
              <a:avLst/>
            </a:prstGeom>
            <a:solidFill>
              <a:srgbClr val="71C5E8"/>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Bycatch</a:t>
              </a:r>
              <a:endParaRPr lang="en-GB" sz="600" b="1" dirty="0">
                <a:solidFill>
                  <a:schemeClr val="bg1"/>
                </a:solidFill>
              </a:endParaRPr>
            </a:p>
          </p:txBody>
        </p:sp>
        <p:sp>
          <p:nvSpPr>
            <p:cNvPr id="38" name="Rectangle 37">
              <a:extLst>
                <a:ext uri="{FF2B5EF4-FFF2-40B4-BE49-F238E27FC236}">
                  <a16:creationId xmlns:a16="http://schemas.microsoft.com/office/drawing/2014/main" id="{816790A8-0D65-894B-BE03-FBD265D6C230}"/>
                </a:ext>
              </a:extLst>
            </p:cNvPr>
            <p:cNvSpPr/>
            <p:nvPr/>
          </p:nvSpPr>
          <p:spPr>
            <a:xfrm>
              <a:off x="4656216" y="3185747"/>
              <a:ext cx="3887385" cy="1443600"/>
            </a:xfrm>
            <a:prstGeom prst="rect">
              <a:avLst/>
            </a:prstGeom>
            <a:ln w="28575">
              <a:solidFill>
                <a:srgbClr val="71C5E8"/>
              </a:solidFill>
            </a:ln>
          </p:spPr>
          <p:txBody>
            <a:bodyPr wrap="square" lIns="180000" tIns="180000" rIns="180000" bIns="180000">
              <a:spAutoFit/>
            </a:bodyPr>
            <a:lstStyle/>
            <a:p>
              <a:r>
                <a:rPr lang="en-GB" sz="1400" dirty="0"/>
                <a:t>Unwanted fish and other marine creatures get trapped by commercial fishing nets as they’re fishing for a different species. This bycatch put the food supply of whales and all marine mammals at risk.</a:t>
              </a:r>
              <a:endParaRPr lang="en-US" sz="600" dirty="0"/>
            </a:p>
          </p:txBody>
        </p:sp>
      </p:grpSp>
      <p:pic>
        <p:nvPicPr>
          <p:cNvPr id="4" name="Picture 3">
            <a:extLst>
              <a:ext uri="{FF2B5EF4-FFF2-40B4-BE49-F238E27FC236}">
                <a16:creationId xmlns:a16="http://schemas.microsoft.com/office/drawing/2014/main" id="{D44D78EF-56B3-7540-A1DE-DC54505421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484192" y="4736075"/>
            <a:ext cx="2091969" cy="1394506"/>
          </a:xfrm>
          <a:prstGeom prst="cloudCallout">
            <a:avLst>
              <a:gd name="adj1" fmla="val 87189"/>
              <a:gd name="adj2" fmla="val 60500"/>
            </a:avLst>
          </a:prstGeom>
        </p:spPr>
      </p:pic>
      <p:pic>
        <p:nvPicPr>
          <p:cNvPr id="15" name="Picture 14">
            <a:extLst>
              <a:ext uri="{FF2B5EF4-FFF2-40B4-BE49-F238E27FC236}">
                <a16:creationId xmlns:a16="http://schemas.microsoft.com/office/drawing/2014/main" id="{FFE846E2-ECB0-A749-B2A1-B15DA90E99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2331" y="4686981"/>
            <a:ext cx="2135154" cy="1443600"/>
          </a:xfrm>
          <a:prstGeom prst="cloudCallout">
            <a:avLst>
              <a:gd name="adj1" fmla="val 88989"/>
              <a:gd name="adj2" fmla="val 63083"/>
            </a:avLst>
          </a:prstGeom>
        </p:spPr>
      </p:pic>
    </p:spTree>
    <p:extLst>
      <p:ext uri="{BB962C8B-B14F-4D97-AF65-F5344CB8AC3E}">
        <p14:creationId xmlns:p14="http://schemas.microsoft.com/office/powerpoint/2010/main" val="39622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12" presetClass="entr" presetSubtype="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ppt_y</p:attrName>
                                        </p:attrNameLst>
                                      </p:cBhvr>
                                      <p:tavLst>
                                        <p:tav tm="0">
                                          <p:val>
                                            <p:strVal val="#ppt_y-#ppt_h*1.125000"/>
                                          </p:val>
                                        </p:tav>
                                        <p:tav tm="100000">
                                          <p:val>
                                            <p:strVal val="#ppt_y"/>
                                          </p:val>
                                        </p:tav>
                                      </p:tavLst>
                                    </p:anim>
                                    <p:animEffect transition="in" filter="wipe(down)">
                                      <p:cBhvr>
                                        <p:cTn id="19" dur="500"/>
                                        <p:tgtEl>
                                          <p:spTgt spid="12"/>
                                        </p:tgtEl>
                                      </p:cBhvr>
                                    </p:animEffect>
                                  </p:childTnLst>
                                </p:cTn>
                              </p:par>
                            </p:childTnLst>
                          </p:cTn>
                        </p:par>
                        <p:par>
                          <p:cTn id="20" fill="hold">
                            <p:stCondLst>
                              <p:cond delay="1500"/>
                            </p:stCondLst>
                            <p:childTnLst>
                              <p:par>
                                <p:cTn id="21" presetID="37"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900" decel="100000" fill="hold"/>
                                        <p:tgtEl>
                                          <p:spTgt spid="1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27" fill="hold">
                            <p:stCondLst>
                              <p:cond delay="2500"/>
                            </p:stCondLst>
                            <p:childTnLst>
                              <p:par>
                                <p:cTn id="28" presetID="37"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708" y="423673"/>
            <a:ext cx="8250102" cy="1084285"/>
          </a:xfrm>
          <a:prstGeom prst="round2SameRect">
            <a:avLst/>
          </a:prstGeom>
          <a:solidFill>
            <a:srgbClr val="E87621"/>
          </a:solidFill>
        </p:spPr>
        <p:txBody>
          <a:bodyPr>
            <a:noAutofit/>
          </a:bodyPr>
          <a:lstStyle/>
          <a:p>
            <a:r>
              <a:rPr lang="en-GB" sz="2800" dirty="0">
                <a:solidFill>
                  <a:schemeClr val="bg1"/>
                </a:solidFill>
                <a:latin typeface="+mn-lt"/>
              </a:rPr>
              <a:t>How Could We Help?</a:t>
            </a:r>
          </a:p>
        </p:txBody>
      </p:sp>
      <p:sp>
        <p:nvSpPr>
          <p:cNvPr id="24" name="Snip and Round Single Corner of Rectangle 23">
            <a:extLst>
              <a:ext uri="{FF2B5EF4-FFF2-40B4-BE49-F238E27FC236}">
                <a16:creationId xmlns:a16="http://schemas.microsoft.com/office/drawing/2014/main" id="{9B9F807F-7894-A44A-8CBD-ED1EAB55ED93}"/>
              </a:ext>
            </a:extLst>
          </p:cNvPr>
          <p:cNvSpPr/>
          <p:nvPr/>
        </p:nvSpPr>
        <p:spPr>
          <a:xfrm>
            <a:off x="638929" y="1735807"/>
            <a:ext cx="7834917" cy="606955"/>
          </a:xfrm>
          <a:prstGeom prst="snipRoundRect">
            <a:avLst/>
          </a:prstGeom>
          <a:solidFill>
            <a:schemeClr val="tx1"/>
          </a:solidFill>
          <a:ln w="28575">
            <a:solidFill>
              <a:schemeClr val="tx1"/>
            </a:solidFill>
          </a:ln>
        </p:spPr>
        <p:txBody>
          <a:bodyPr wrap="square" lIns="180000" tIns="180000" rIns="180000" bIns="180000">
            <a:spAutoFit/>
          </a:bodyPr>
          <a:lstStyle/>
          <a:p>
            <a:pPr algn="ctr"/>
            <a:r>
              <a:rPr lang="en-GB" sz="1400" b="1" dirty="0">
                <a:solidFill>
                  <a:schemeClr val="bg1"/>
                </a:solidFill>
              </a:rPr>
              <a:t>Any ideas?</a:t>
            </a:r>
            <a:r>
              <a:rPr lang="en-GB" sz="1400" dirty="0">
                <a:solidFill>
                  <a:schemeClr val="bg1"/>
                </a:solidFill>
              </a:rPr>
              <a:t> Have a discussion and then see if your ideas line up with these:</a:t>
            </a:r>
            <a:endParaRPr lang="en-GB" sz="900" b="1" dirty="0">
              <a:solidFill>
                <a:schemeClr val="bg1"/>
              </a:solidFill>
            </a:endParaRPr>
          </a:p>
        </p:txBody>
      </p:sp>
      <p:grpSp>
        <p:nvGrpSpPr>
          <p:cNvPr id="15" name="Group 14">
            <a:extLst>
              <a:ext uri="{FF2B5EF4-FFF2-40B4-BE49-F238E27FC236}">
                <a16:creationId xmlns:a16="http://schemas.microsoft.com/office/drawing/2014/main" id="{68E803B0-25B4-B04E-9594-CD02942507B3}"/>
              </a:ext>
            </a:extLst>
          </p:cNvPr>
          <p:cNvGrpSpPr/>
          <p:nvPr/>
        </p:nvGrpSpPr>
        <p:grpSpPr>
          <a:xfrm>
            <a:off x="638930" y="2542615"/>
            <a:ext cx="3741269" cy="1373361"/>
            <a:chOff x="638930" y="2542615"/>
            <a:chExt cx="3741269" cy="1373361"/>
          </a:xfrm>
        </p:grpSpPr>
        <p:sp>
          <p:nvSpPr>
            <p:cNvPr id="36" name="Rectangle 35">
              <a:extLst>
                <a:ext uri="{FF2B5EF4-FFF2-40B4-BE49-F238E27FC236}">
                  <a16:creationId xmlns:a16="http://schemas.microsoft.com/office/drawing/2014/main" id="{0BECF57E-CD48-9945-A5AC-96D76A18F0B6}"/>
                </a:ext>
              </a:extLst>
            </p:cNvPr>
            <p:cNvSpPr/>
            <p:nvPr/>
          </p:nvSpPr>
          <p:spPr>
            <a:xfrm>
              <a:off x="638930" y="2542615"/>
              <a:ext cx="3741269" cy="578958"/>
            </a:xfrm>
            <a:prstGeom prst="rect">
              <a:avLst/>
            </a:prstGeom>
            <a:solidFill>
              <a:srgbClr val="71C5E8"/>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Smart Seafood Choices</a:t>
              </a:r>
              <a:endParaRPr lang="en-GB" sz="800" b="1" dirty="0">
                <a:solidFill>
                  <a:schemeClr val="bg1"/>
                </a:solidFill>
              </a:endParaRPr>
            </a:p>
          </p:txBody>
        </p:sp>
        <p:sp>
          <p:nvSpPr>
            <p:cNvPr id="6" name="Rectangle 5">
              <a:extLst>
                <a:ext uri="{FF2B5EF4-FFF2-40B4-BE49-F238E27FC236}">
                  <a16:creationId xmlns:a16="http://schemas.microsoft.com/office/drawing/2014/main" id="{2F896FEC-8B39-C845-83D0-8F5B065796F7}"/>
                </a:ext>
              </a:extLst>
            </p:cNvPr>
            <p:cNvSpPr/>
            <p:nvPr/>
          </p:nvSpPr>
          <p:spPr>
            <a:xfrm>
              <a:off x="638930" y="3121573"/>
              <a:ext cx="3741269" cy="794403"/>
            </a:xfrm>
            <a:prstGeom prst="rect">
              <a:avLst/>
            </a:prstGeom>
            <a:ln w="28575">
              <a:solidFill>
                <a:srgbClr val="71C5E8"/>
              </a:solidFill>
            </a:ln>
          </p:spPr>
          <p:txBody>
            <a:bodyPr wrap="square" lIns="180000" tIns="180000" rIns="180000" bIns="180000" anchor="ctr" anchorCtr="0">
              <a:spAutoFit/>
            </a:bodyPr>
            <a:lstStyle/>
            <a:p>
              <a:r>
                <a:rPr lang="en-GB" sz="1400" dirty="0"/>
                <a:t>Choose not to eat seafood or only to eat species that are plentiful in the ocean.</a:t>
              </a:r>
              <a:endParaRPr lang="en-US" sz="800" dirty="0">
                <a:solidFill>
                  <a:srgbClr val="02407D"/>
                </a:solidFill>
              </a:endParaRPr>
            </a:p>
          </p:txBody>
        </p:sp>
      </p:grpSp>
      <p:grpSp>
        <p:nvGrpSpPr>
          <p:cNvPr id="16" name="Group 15">
            <a:extLst>
              <a:ext uri="{FF2B5EF4-FFF2-40B4-BE49-F238E27FC236}">
                <a16:creationId xmlns:a16="http://schemas.microsoft.com/office/drawing/2014/main" id="{3313D468-5F6E-DB43-B071-3157E13B17AA}"/>
              </a:ext>
            </a:extLst>
          </p:cNvPr>
          <p:cNvGrpSpPr/>
          <p:nvPr/>
        </p:nvGrpSpPr>
        <p:grpSpPr>
          <a:xfrm>
            <a:off x="4732578" y="2542615"/>
            <a:ext cx="3741269" cy="1373361"/>
            <a:chOff x="4732578" y="2542615"/>
            <a:chExt cx="3741269" cy="1373361"/>
          </a:xfrm>
        </p:grpSpPr>
        <p:sp>
          <p:nvSpPr>
            <p:cNvPr id="11" name="Rectangle 10">
              <a:extLst>
                <a:ext uri="{FF2B5EF4-FFF2-40B4-BE49-F238E27FC236}">
                  <a16:creationId xmlns:a16="http://schemas.microsoft.com/office/drawing/2014/main" id="{76BF0AB6-BBB7-D54A-92B3-02C93B838490}"/>
                </a:ext>
              </a:extLst>
            </p:cNvPr>
            <p:cNvSpPr/>
            <p:nvPr/>
          </p:nvSpPr>
          <p:spPr>
            <a:xfrm>
              <a:off x="4732578" y="2542615"/>
              <a:ext cx="3741269" cy="578958"/>
            </a:xfrm>
            <a:prstGeom prst="rect">
              <a:avLst/>
            </a:prstGeom>
            <a:solidFill>
              <a:srgbClr val="71C5E8"/>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Say ‘No’ to Single Use Plastics</a:t>
              </a:r>
              <a:endParaRPr lang="en-GB" sz="600" b="1" dirty="0">
                <a:solidFill>
                  <a:schemeClr val="bg1"/>
                </a:solidFill>
              </a:endParaRPr>
            </a:p>
          </p:txBody>
        </p:sp>
        <p:sp>
          <p:nvSpPr>
            <p:cNvPr id="12" name="Rectangle 11">
              <a:extLst>
                <a:ext uri="{FF2B5EF4-FFF2-40B4-BE49-F238E27FC236}">
                  <a16:creationId xmlns:a16="http://schemas.microsoft.com/office/drawing/2014/main" id="{AEFDE702-AD7D-4646-851F-DC9DD3583AD2}"/>
                </a:ext>
              </a:extLst>
            </p:cNvPr>
            <p:cNvSpPr/>
            <p:nvPr/>
          </p:nvSpPr>
          <p:spPr>
            <a:xfrm>
              <a:off x="4732578" y="3121573"/>
              <a:ext cx="3741269" cy="794403"/>
            </a:xfrm>
            <a:prstGeom prst="rect">
              <a:avLst/>
            </a:prstGeom>
            <a:ln w="28575">
              <a:solidFill>
                <a:srgbClr val="71C5E8"/>
              </a:solidFill>
            </a:ln>
          </p:spPr>
          <p:txBody>
            <a:bodyPr wrap="square" lIns="180000" tIns="180000" rIns="180000" bIns="180000" anchor="ctr" anchorCtr="0">
              <a:spAutoFit/>
            </a:bodyPr>
            <a:lstStyle/>
            <a:p>
              <a:r>
                <a:rPr lang="en-GB" sz="1400" dirty="0"/>
                <a:t>This will help keep these plastics from ending up in the oceans.</a:t>
              </a:r>
              <a:endParaRPr lang="en-US" sz="600" dirty="0">
                <a:solidFill>
                  <a:srgbClr val="02407D"/>
                </a:solidFill>
              </a:endParaRPr>
            </a:p>
          </p:txBody>
        </p:sp>
      </p:grpSp>
      <p:pic>
        <p:nvPicPr>
          <p:cNvPr id="4" name="Picture 3">
            <a:extLst>
              <a:ext uri="{FF2B5EF4-FFF2-40B4-BE49-F238E27FC236}">
                <a16:creationId xmlns:a16="http://schemas.microsoft.com/office/drawing/2014/main" id="{C1E7B1E4-F6A2-CB43-B0BF-1018DF49DE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224943" y="4147665"/>
            <a:ext cx="2569241" cy="1926931"/>
          </a:xfrm>
          <a:prstGeom prst="cloudCallout">
            <a:avLst>
              <a:gd name="adj1" fmla="val 66680"/>
              <a:gd name="adj2" fmla="val 57071"/>
            </a:avLst>
          </a:prstGeom>
        </p:spPr>
      </p:pic>
      <p:pic>
        <p:nvPicPr>
          <p:cNvPr id="9" name="Picture 8">
            <a:extLst>
              <a:ext uri="{FF2B5EF4-FFF2-40B4-BE49-F238E27FC236}">
                <a16:creationId xmlns:a16="http://schemas.microsoft.com/office/drawing/2014/main" id="{EE36FB15-E15C-2741-A69D-95E126755D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8591" y="4156230"/>
            <a:ext cx="2569242" cy="1909803"/>
          </a:xfrm>
          <a:prstGeom prst="cloudCallout">
            <a:avLst>
              <a:gd name="adj1" fmla="val 68630"/>
              <a:gd name="adj2" fmla="val 55183"/>
            </a:avLst>
          </a:prstGeom>
        </p:spPr>
      </p:pic>
    </p:spTree>
    <p:extLst>
      <p:ext uri="{BB962C8B-B14F-4D97-AF65-F5344CB8AC3E}">
        <p14:creationId xmlns:p14="http://schemas.microsoft.com/office/powerpoint/2010/main" val="179524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12" presetClass="entr" presetSubtype="1"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ppt_y</p:attrName>
                                        </p:attrNameLst>
                                      </p:cBhvr>
                                      <p:tavLst>
                                        <p:tav tm="0">
                                          <p:val>
                                            <p:strVal val="#ppt_y-#ppt_h*1.125000"/>
                                          </p:val>
                                        </p:tav>
                                        <p:tav tm="100000">
                                          <p:val>
                                            <p:strVal val="#ppt_y"/>
                                          </p:val>
                                        </p:tav>
                                      </p:tavLst>
                                    </p:anim>
                                    <p:animEffect transition="in" filter="wipe(down)">
                                      <p:cBhvr>
                                        <p:cTn id="14" dur="500"/>
                                        <p:tgtEl>
                                          <p:spTgt spid="15"/>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down)">
                                      <p:cBhvr>
                                        <p:cTn id="19" dur="500"/>
                                        <p:tgtEl>
                                          <p:spTgt spid="16"/>
                                        </p:tgtEl>
                                      </p:cBhvr>
                                    </p:animEffect>
                                  </p:childTnLst>
                                </p:cTn>
                              </p:par>
                            </p:childTnLst>
                          </p:cTn>
                        </p:par>
                        <p:par>
                          <p:cTn id="20" fill="hold">
                            <p:stCondLst>
                              <p:cond delay="1500"/>
                            </p:stCondLst>
                            <p:childTnLst>
                              <p:par>
                                <p:cTn id="21" presetID="37"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900" decel="100000" fill="hold"/>
                                        <p:tgtEl>
                                          <p:spTgt spid="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7" fill="hold">
                            <p:stCondLst>
                              <p:cond delay="2500"/>
                            </p:stCondLst>
                            <p:childTnLst>
                              <p:par>
                                <p:cTn id="28" presetID="37"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708" y="423673"/>
            <a:ext cx="8250102" cy="1084285"/>
          </a:xfrm>
          <a:prstGeom prst="roundRect">
            <a:avLst>
              <a:gd name="adj" fmla="val 15564"/>
            </a:avLst>
          </a:prstGeom>
          <a:solidFill>
            <a:srgbClr val="E87621"/>
          </a:solidFill>
        </p:spPr>
        <p:txBody>
          <a:bodyPr>
            <a:noAutofit/>
          </a:bodyPr>
          <a:lstStyle/>
          <a:p>
            <a:r>
              <a:rPr lang="en-GB" sz="2800" dirty="0">
                <a:solidFill>
                  <a:schemeClr val="bg1"/>
                </a:solidFill>
              </a:rPr>
              <a:t>How Could We Help?</a:t>
            </a:r>
            <a:endParaRPr lang="en-GB" sz="2800" dirty="0">
              <a:solidFill>
                <a:schemeClr val="bg1"/>
              </a:solidFill>
              <a:latin typeface="+mn-lt"/>
            </a:endParaRPr>
          </a:p>
        </p:txBody>
      </p:sp>
      <p:sp>
        <p:nvSpPr>
          <p:cNvPr id="5" name="Rectangle 4">
            <a:extLst>
              <a:ext uri="{FF2B5EF4-FFF2-40B4-BE49-F238E27FC236}">
                <a16:creationId xmlns:a16="http://schemas.microsoft.com/office/drawing/2014/main" id="{95FD0BFB-3256-D544-8B54-5177D523A3EE}"/>
              </a:ext>
            </a:extLst>
          </p:cNvPr>
          <p:cNvSpPr/>
          <p:nvPr/>
        </p:nvSpPr>
        <p:spPr>
          <a:xfrm>
            <a:off x="440708" y="1233055"/>
            <a:ext cx="8250102" cy="274903"/>
          </a:xfrm>
          <a:prstGeom prst="rect">
            <a:avLst/>
          </a:prstGeom>
          <a:solidFill>
            <a:srgbClr val="E87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nip and Round Single Corner of Rectangle 23">
            <a:extLst>
              <a:ext uri="{FF2B5EF4-FFF2-40B4-BE49-F238E27FC236}">
                <a16:creationId xmlns:a16="http://schemas.microsoft.com/office/drawing/2014/main" id="{9B9F807F-7894-A44A-8CBD-ED1EAB55ED93}"/>
              </a:ext>
            </a:extLst>
          </p:cNvPr>
          <p:cNvSpPr/>
          <p:nvPr/>
        </p:nvSpPr>
        <p:spPr>
          <a:xfrm>
            <a:off x="638929" y="1721809"/>
            <a:ext cx="7834917" cy="606955"/>
          </a:xfrm>
          <a:prstGeom prst="snipRoundRect">
            <a:avLst/>
          </a:prstGeom>
          <a:solidFill>
            <a:schemeClr val="tx1"/>
          </a:solidFill>
          <a:ln w="28575">
            <a:solidFill>
              <a:schemeClr val="tx1"/>
            </a:solidFill>
          </a:ln>
        </p:spPr>
        <p:txBody>
          <a:bodyPr wrap="square" lIns="180000" tIns="180000" rIns="180000" bIns="180000">
            <a:spAutoFit/>
          </a:bodyPr>
          <a:lstStyle/>
          <a:p>
            <a:pPr algn="ctr"/>
            <a:r>
              <a:rPr lang="en-GB" sz="1400" b="1" dirty="0">
                <a:solidFill>
                  <a:schemeClr val="bg1"/>
                </a:solidFill>
              </a:rPr>
              <a:t>Any ideas?</a:t>
            </a:r>
            <a:r>
              <a:rPr lang="en-GB" sz="1400" dirty="0">
                <a:solidFill>
                  <a:schemeClr val="bg1"/>
                </a:solidFill>
              </a:rPr>
              <a:t> Have a discussion and then see if your ideas line up with these:</a:t>
            </a:r>
            <a:endParaRPr lang="en-GB" sz="900" b="1" dirty="0">
              <a:solidFill>
                <a:schemeClr val="bg1"/>
              </a:solidFill>
            </a:endParaRPr>
          </a:p>
        </p:txBody>
      </p:sp>
      <p:grpSp>
        <p:nvGrpSpPr>
          <p:cNvPr id="13" name="Group 12">
            <a:extLst>
              <a:ext uri="{FF2B5EF4-FFF2-40B4-BE49-F238E27FC236}">
                <a16:creationId xmlns:a16="http://schemas.microsoft.com/office/drawing/2014/main" id="{4AEFD862-A854-3344-BC35-C376C2F475A4}"/>
              </a:ext>
            </a:extLst>
          </p:cNvPr>
          <p:cNvGrpSpPr/>
          <p:nvPr/>
        </p:nvGrpSpPr>
        <p:grpSpPr>
          <a:xfrm>
            <a:off x="638930" y="2542615"/>
            <a:ext cx="3741269" cy="1583358"/>
            <a:chOff x="638930" y="2542615"/>
            <a:chExt cx="3741269" cy="1583358"/>
          </a:xfrm>
        </p:grpSpPr>
        <p:sp>
          <p:nvSpPr>
            <p:cNvPr id="36" name="Rectangle 35">
              <a:extLst>
                <a:ext uri="{FF2B5EF4-FFF2-40B4-BE49-F238E27FC236}">
                  <a16:creationId xmlns:a16="http://schemas.microsoft.com/office/drawing/2014/main" id="{0BECF57E-CD48-9945-A5AC-96D76A18F0B6}"/>
                </a:ext>
              </a:extLst>
            </p:cNvPr>
            <p:cNvSpPr/>
            <p:nvPr/>
          </p:nvSpPr>
          <p:spPr>
            <a:xfrm>
              <a:off x="638930" y="2542615"/>
              <a:ext cx="3741269" cy="578958"/>
            </a:xfrm>
            <a:prstGeom prst="rect">
              <a:avLst/>
            </a:prstGeom>
            <a:solidFill>
              <a:srgbClr val="71C5E8"/>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Reduce Your Carbon Footprint</a:t>
              </a:r>
              <a:endParaRPr lang="en-GB" sz="600" b="1" dirty="0">
                <a:solidFill>
                  <a:schemeClr val="bg1"/>
                </a:solidFill>
              </a:endParaRPr>
            </a:p>
          </p:txBody>
        </p:sp>
        <p:sp>
          <p:nvSpPr>
            <p:cNvPr id="6" name="Rectangle 5">
              <a:extLst>
                <a:ext uri="{FF2B5EF4-FFF2-40B4-BE49-F238E27FC236}">
                  <a16:creationId xmlns:a16="http://schemas.microsoft.com/office/drawing/2014/main" id="{2F896FEC-8B39-C845-83D0-8F5B065796F7}"/>
                </a:ext>
              </a:extLst>
            </p:cNvPr>
            <p:cNvSpPr/>
            <p:nvPr/>
          </p:nvSpPr>
          <p:spPr>
            <a:xfrm>
              <a:off x="638930" y="3121573"/>
              <a:ext cx="3741269" cy="1004400"/>
            </a:xfrm>
            <a:prstGeom prst="rect">
              <a:avLst/>
            </a:prstGeom>
            <a:ln w="28575">
              <a:solidFill>
                <a:srgbClr val="71C5E8"/>
              </a:solidFill>
            </a:ln>
          </p:spPr>
          <p:txBody>
            <a:bodyPr wrap="square" lIns="180000" tIns="180000" rIns="180000" bIns="180000" anchor="ctr" anchorCtr="0">
              <a:spAutoFit/>
            </a:bodyPr>
            <a:lstStyle/>
            <a:p>
              <a:r>
                <a:rPr lang="en-GB" sz="1400" dirty="0"/>
                <a:t>Choose renewable energy sources. Buy energy efficient appliances and vehicles. Use less water.</a:t>
              </a:r>
              <a:endParaRPr lang="en-US" sz="600" dirty="0"/>
            </a:p>
          </p:txBody>
        </p:sp>
      </p:grpSp>
      <p:grpSp>
        <p:nvGrpSpPr>
          <p:cNvPr id="15" name="Group 14">
            <a:extLst>
              <a:ext uri="{FF2B5EF4-FFF2-40B4-BE49-F238E27FC236}">
                <a16:creationId xmlns:a16="http://schemas.microsoft.com/office/drawing/2014/main" id="{4FEA1714-7B6D-C14E-86E8-E914B24BF31B}"/>
              </a:ext>
            </a:extLst>
          </p:cNvPr>
          <p:cNvGrpSpPr/>
          <p:nvPr/>
        </p:nvGrpSpPr>
        <p:grpSpPr>
          <a:xfrm>
            <a:off x="4732578" y="2542615"/>
            <a:ext cx="3741269" cy="1583358"/>
            <a:chOff x="4732578" y="2542615"/>
            <a:chExt cx="3741269" cy="1583358"/>
          </a:xfrm>
        </p:grpSpPr>
        <p:sp>
          <p:nvSpPr>
            <p:cNvPr id="11" name="Rectangle 10">
              <a:extLst>
                <a:ext uri="{FF2B5EF4-FFF2-40B4-BE49-F238E27FC236}">
                  <a16:creationId xmlns:a16="http://schemas.microsoft.com/office/drawing/2014/main" id="{76BF0AB6-BBB7-D54A-92B3-02C93B838490}"/>
                </a:ext>
              </a:extLst>
            </p:cNvPr>
            <p:cNvSpPr/>
            <p:nvPr/>
          </p:nvSpPr>
          <p:spPr>
            <a:xfrm>
              <a:off x="4732578" y="2542615"/>
              <a:ext cx="3741269" cy="578958"/>
            </a:xfrm>
            <a:prstGeom prst="rect">
              <a:avLst/>
            </a:prstGeom>
            <a:solidFill>
              <a:srgbClr val="71C5E8"/>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Reduce Reuse Recycle</a:t>
              </a:r>
              <a:endParaRPr lang="en-GB" sz="400" b="1" dirty="0">
                <a:solidFill>
                  <a:schemeClr val="bg1"/>
                </a:solidFill>
              </a:endParaRPr>
            </a:p>
          </p:txBody>
        </p:sp>
        <p:sp>
          <p:nvSpPr>
            <p:cNvPr id="12" name="Rectangle 11">
              <a:extLst>
                <a:ext uri="{FF2B5EF4-FFF2-40B4-BE49-F238E27FC236}">
                  <a16:creationId xmlns:a16="http://schemas.microsoft.com/office/drawing/2014/main" id="{AEFDE702-AD7D-4646-851F-DC9DD3583AD2}"/>
                </a:ext>
              </a:extLst>
            </p:cNvPr>
            <p:cNvSpPr/>
            <p:nvPr/>
          </p:nvSpPr>
          <p:spPr>
            <a:xfrm>
              <a:off x="4732578" y="3121573"/>
              <a:ext cx="3741269" cy="1004400"/>
            </a:xfrm>
            <a:prstGeom prst="rect">
              <a:avLst/>
            </a:prstGeom>
            <a:ln w="28575">
              <a:solidFill>
                <a:srgbClr val="71C5E8"/>
              </a:solidFill>
            </a:ln>
          </p:spPr>
          <p:txBody>
            <a:bodyPr wrap="square" lIns="180000" tIns="180000" rIns="180000" bIns="180000" anchor="ctr" anchorCtr="0">
              <a:spAutoFit/>
            </a:bodyPr>
            <a:lstStyle/>
            <a:p>
              <a:r>
                <a:rPr lang="en-GB" sz="1400" dirty="0"/>
                <a:t>Reduce your waste in whatever way </a:t>
              </a:r>
              <a:br>
                <a:rPr lang="en-GB" sz="1400" dirty="0"/>
              </a:br>
              <a:r>
                <a:rPr lang="en-GB" sz="1400" dirty="0"/>
                <a:t>you can.</a:t>
              </a:r>
              <a:endParaRPr lang="en-US" sz="400" dirty="0"/>
            </a:p>
          </p:txBody>
        </p:sp>
      </p:grpSp>
      <p:pic>
        <p:nvPicPr>
          <p:cNvPr id="4" name="Picture 3">
            <a:extLst>
              <a:ext uri="{FF2B5EF4-FFF2-40B4-BE49-F238E27FC236}">
                <a16:creationId xmlns:a16="http://schemas.microsoft.com/office/drawing/2014/main" id="{5DD1DA4C-26E0-5741-BC02-D04C52BB9A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5369847" y="4410609"/>
            <a:ext cx="2466729" cy="1645313"/>
          </a:xfrm>
          <a:prstGeom prst="cloudCallout">
            <a:avLst>
              <a:gd name="adj1" fmla="val -73453"/>
              <a:gd name="adj2" fmla="val 62771"/>
            </a:avLst>
          </a:prstGeom>
        </p:spPr>
      </p:pic>
      <p:pic>
        <p:nvPicPr>
          <p:cNvPr id="9" name="Picture 8">
            <a:extLst>
              <a:ext uri="{FF2B5EF4-FFF2-40B4-BE49-F238E27FC236}">
                <a16:creationId xmlns:a16="http://schemas.microsoft.com/office/drawing/2014/main" id="{5B1BF0C5-9CF9-0446-9402-A930856C6D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992" y="4410609"/>
            <a:ext cx="2925001" cy="1645313"/>
          </a:xfrm>
          <a:prstGeom prst="cloudCallout">
            <a:avLst>
              <a:gd name="adj1" fmla="val -63074"/>
              <a:gd name="adj2" fmla="val 60873"/>
            </a:avLst>
          </a:prstGeom>
        </p:spPr>
      </p:pic>
    </p:spTree>
    <p:extLst>
      <p:ext uri="{BB962C8B-B14F-4D97-AF65-F5344CB8AC3E}">
        <p14:creationId xmlns:p14="http://schemas.microsoft.com/office/powerpoint/2010/main" val="425218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12" presetClass="entr" presetSubtype="1"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down)">
                                      <p:cBhvr>
                                        <p:cTn id="14" dur="500"/>
                                        <p:tgtEl>
                                          <p:spTgt spid="13"/>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p:tgtEl>
                                          <p:spTgt spid="15"/>
                                        </p:tgtEl>
                                        <p:attrNameLst>
                                          <p:attrName>ppt_y</p:attrName>
                                        </p:attrNameLst>
                                      </p:cBhvr>
                                      <p:tavLst>
                                        <p:tav tm="0">
                                          <p:val>
                                            <p:strVal val="#ppt_y-#ppt_h*1.125000"/>
                                          </p:val>
                                        </p:tav>
                                        <p:tav tm="100000">
                                          <p:val>
                                            <p:strVal val="#ppt_y"/>
                                          </p:val>
                                        </p:tav>
                                      </p:tavLst>
                                    </p:anim>
                                    <p:animEffect transition="in" filter="wipe(down)">
                                      <p:cBhvr>
                                        <p:cTn id="19" dur="500"/>
                                        <p:tgtEl>
                                          <p:spTgt spid="15"/>
                                        </p:tgtEl>
                                      </p:cBhvr>
                                    </p:animEffect>
                                  </p:childTnLst>
                                </p:cTn>
                              </p:par>
                            </p:childTnLst>
                          </p:cTn>
                        </p:par>
                        <p:par>
                          <p:cTn id="20" fill="hold">
                            <p:stCondLst>
                              <p:cond delay="1500"/>
                            </p:stCondLst>
                            <p:childTnLst>
                              <p:par>
                                <p:cTn id="21" presetID="37"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900" decel="100000" fill="hold"/>
                                        <p:tgtEl>
                                          <p:spTgt spid="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7" fill="hold">
                            <p:stCondLst>
                              <p:cond delay="2500"/>
                            </p:stCondLst>
                            <p:childTnLst>
                              <p:par>
                                <p:cTn id="28" presetID="37"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708" y="423673"/>
            <a:ext cx="8262584" cy="1084285"/>
          </a:xfrm>
          <a:prstGeom prst="round2SameRect">
            <a:avLst/>
          </a:prstGeom>
          <a:solidFill>
            <a:srgbClr val="E87621"/>
          </a:solidFill>
        </p:spPr>
        <p:txBody>
          <a:bodyPr>
            <a:noAutofit/>
          </a:bodyPr>
          <a:lstStyle/>
          <a:p>
            <a:r>
              <a:rPr lang="en-GB" sz="2800" dirty="0">
                <a:solidFill>
                  <a:schemeClr val="bg1"/>
                </a:solidFill>
                <a:latin typeface="+mn-lt"/>
              </a:rPr>
              <a:t>So What Do You Already Know About Whales?</a:t>
            </a:r>
            <a:endParaRPr lang="en-GB" sz="1800" dirty="0">
              <a:solidFill>
                <a:schemeClr val="bg1"/>
              </a:solidFill>
              <a:latin typeface="+mn-lt"/>
            </a:endParaRPr>
          </a:p>
        </p:txBody>
      </p:sp>
      <p:sp>
        <p:nvSpPr>
          <p:cNvPr id="6" name="Round Same-side Corner of Rectangle 5">
            <a:extLst>
              <a:ext uri="{FF2B5EF4-FFF2-40B4-BE49-F238E27FC236}">
                <a16:creationId xmlns:a16="http://schemas.microsoft.com/office/drawing/2014/main" id="{71880735-2ECD-874F-BC90-44066E41E256}"/>
              </a:ext>
            </a:extLst>
          </p:cNvPr>
          <p:cNvSpPr/>
          <p:nvPr/>
        </p:nvSpPr>
        <p:spPr>
          <a:xfrm>
            <a:off x="711199" y="1724473"/>
            <a:ext cx="7744691" cy="832817"/>
          </a:xfrm>
          <a:prstGeom prst="round2SameRect">
            <a:avLst/>
          </a:prstGeom>
          <a:solidFill>
            <a:srgbClr val="71C5E8"/>
          </a:solidFill>
        </p:spPr>
        <p:txBody>
          <a:bodyPr wrap="square" lIns="180000" tIns="180000" rIns="180000" bIns="180000">
            <a:spAutoFit/>
          </a:bodyPr>
          <a:lstStyle/>
          <a:p>
            <a:pPr algn="ctr"/>
            <a:r>
              <a:rPr lang="en-GB" sz="1400" dirty="0">
                <a:solidFill>
                  <a:schemeClr val="bg1"/>
                </a:solidFill>
              </a:rPr>
              <a:t>Have a whole group or buddy discussion. You might want to write all your ideas down on a large piece of paper or whiteboard.</a:t>
            </a:r>
          </a:p>
        </p:txBody>
      </p:sp>
      <p:sp>
        <p:nvSpPr>
          <p:cNvPr id="7" name="Cloud 6">
            <a:extLst>
              <a:ext uri="{FF2B5EF4-FFF2-40B4-BE49-F238E27FC236}">
                <a16:creationId xmlns:a16="http://schemas.microsoft.com/office/drawing/2014/main" id="{D7BC9091-B4BF-C54A-8118-523986FEFC6C}"/>
              </a:ext>
            </a:extLst>
          </p:cNvPr>
          <p:cNvSpPr/>
          <p:nvPr/>
        </p:nvSpPr>
        <p:spPr>
          <a:xfrm>
            <a:off x="711199" y="3207358"/>
            <a:ext cx="1962390" cy="1440874"/>
          </a:xfrm>
          <a:prstGeom prst="cloud">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GB" sz="1200" dirty="0"/>
              <a:t>What different species of whales are there?</a:t>
            </a:r>
            <a:endParaRPr lang="en-US" sz="1200" dirty="0"/>
          </a:p>
        </p:txBody>
      </p:sp>
      <p:sp>
        <p:nvSpPr>
          <p:cNvPr id="16" name="Cloud 15">
            <a:extLst>
              <a:ext uri="{FF2B5EF4-FFF2-40B4-BE49-F238E27FC236}">
                <a16:creationId xmlns:a16="http://schemas.microsoft.com/office/drawing/2014/main" id="{77D840E3-1661-E546-8105-BF5AE628D0C5}"/>
              </a:ext>
            </a:extLst>
          </p:cNvPr>
          <p:cNvSpPr/>
          <p:nvPr/>
        </p:nvSpPr>
        <p:spPr>
          <a:xfrm>
            <a:off x="2697017" y="3207358"/>
            <a:ext cx="1962390" cy="1440874"/>
          </a:xfrm>
          <a:prstGeom prst="cloud">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GB" sz="1200" dirty="0"/>
              <a:t>How big are whales?</a:t>
            </a:r>
            <a:endParaRPr lang="en-US" sz="1200" dirty="0"/>
          </a:p>
        </p:txBody>
      </p:sp>
      <p:sp>
        <p:nvSpPr>
          <p:cNvPr id="17" name="Cloud 16">
            <a:extLst>
              <a:ext uri="{FF2B5EF4-FFF2-40B4-BE49-F238E27FC236}">
                <a16:creationId xmlns:a16="http://schemas.microsoft.com/office/drawing/2014/main" id="{D3CE7DE4-D762-654E-B4C2-D17AD6A09F23}"/>
              </a:ext>
            </a:extLst>
          </p:cNvPr>
          <p:cNvSpPr/>
          <p:nvPr/>
        </p:nvSpPr>
        <p:spPr>
          <a:xfrm>
            <a:off x="4682835" y="3207358"/>
            <a:ext cx="1962390" cy="1440874"/>
          </a:xfrm>
          <a:prstGeom prst="cloud">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GB" sz="1200" dirty="0"/>
              <a:t>What do whales eat?</a:t>
            </a:r>
            <a:endParaRPr lang="en-US" sz="1200" dirty="0"/>
          </a:p>
        </p:txBody>
      </p:sp>
      <p:sp>
        <p:nvSpPr>
          <p:cNvPr id="18" name="Cloud 17">
            <a:extLst>
              <a:ext uri="{FF2B5EF4-FFF2-40B4-BE49-F238E27FC236}">
                <a16:creationId xmlns:a16="http://schemas.microsoft.com/office/drawing/2014/main" id="{E9E43C2B-4AC1-2F4C-8208-D861D8E865A1}"/>
              </a:ext>
            </a:extLst>
          </p:cNvPr>
          <p:cNvSpPr/>
          <p:nvPr/>
        </p:nvSpPr>
        <p:spPr>
          <a:xfrm>
            <a:off x="6668654" y="3207358"/>
            <a:ext cx="1962390" cy="1440874"/>
          </a:xfrm>
          <a:prstGeom prst="cloud">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GB" sz="1200" dirty="0"/>
              <a:t>Whereabouts in the world do they live?</a:t>
            </a:r>
          </a:p>
        </p:txBody>
      </p:sp>
      <p:sp>
        <p:nvSpPr>
          <p:cNvPr id="19" name="Cloud 18">
            <a:extLst>
              <a:ext uri="{FF2B5EF4-FFF2-40B4-BE49-F238E27FC236}">
                <a16:creationId xmlns:a16="http://schemas.microsoft.com/office/drawing/2014/main" id="{F3E5A4D7-7002-374F-B467-EDFBCC55603F}"/>
              </a:ext>
            </a:extLst>
          </p:cNvPr>
          <p:cNvSpPr/>
          <p:nvPr/>
        </p:nvSpPr>
        <p:spPr>
          <a:xfrm>
            <a:off x="1080315" y="4822846"/>
            <a:ext cx="2209722" cy="1440874"/>
          </a:xfrm>
          <a:prstGeom prst="cloud">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GB" sz="1200" dirty="0"/>
              <a:t>Has anyone been whale watching?</a:t>
            </a:r>
            <a:endParaRPr lang="en-US" sz="1200" dirty="0"/>
          </a:p>
        </p:txBody>
      </p:sp>
      <p:sp>
        <p:nvSpPr>
          <p:cNvPr id="20" name="Cloud 19">
            <a:extLst>
              <a:ext uri="{FF2B5EF4-FFF2-40B4-BE49-F238E27FC236}">
                <a16:creationId xmlns:a16="http://schemas.microsoft.com/office/drawing/2014/main" id="{37A3A419-9E5F-A949-A8FE-E5EF1F651C44}"/>
              </a:ext>
            </a:extLst>
          </p:cNvPr>
          <p:cNvSpPr/>
          <p:nvPr/>
        </p:nvSpPr>
        <p:spPr>
          <a:xfrm>
            <a:off x="3355186" y="4822846"/>
            <a:ext cx="2209722" cy="1440874"/>
          </a:xfrm>
          <a:prstGeom prst="cloud">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GB" sz="1200" dirty="0"/>
              <a:t>What do you know about the whaling trade and its link to NZ’s early history?</a:t>
            </a:r>
            <a:endParaRPr lang="en-US" sz="1200" dirty="0"/>
          </a:p>
        </p:txBody>
      </p:sp>
      <p:sp>
        <p:nvSpPr>
          <p:cNvPr id="22" name="Cloud 21">
            <a:extLst>
              <a:ext uri="{FF2B5EF4-FFF2-40B4-BE49-F238E27FC236}">
                <a16:creationId xmlns:a16="http://schemas.microsoft.com/office/drawing/2014/main" id="{B4510B58-3D2D-934C-880C-2DC9A15C7E67}"/>
              </a:ext>
            </a:extLst>
          </p:cNvPr>
          <p:cNvSpPr/>
          <p:nvPr/>
        </p:nvSpPr>
        <p:spPr>
          <a:xfrm>
            <a:off x="5630057" y="4822846"/>
            <a:ext cx="2209722" cy="1440874"/>
          </a:xfrm>
          <a:prstGeom prst="cloud">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GB" sz="1200" dirty="0"/>
              <a:t>Do you know anything about the “Save the Whales” movement?</a:t>
            </a:r>
            <a:endParaRPr lang="en-US" sz="1200" dirty="0"/>
          </a:p>
        </p:txBody>
      </p:sp>
      <p:sp>
        <p:nvSpPr>
          <p:cNvPr id="8" name="Round Diagonal Corner of Rectangle 7">
            <a:extLst>
              <a:ext uri="{FF2B5EF4-FFF2-40B4-BE49-F238E27FC236}">
                <a16:creationId xmlns:a16="http://schemas.microsoft.com/office/drawing/2014/main" id="{4BD46765-0928-004C-B348-34E283D36078}"/>
              </a:ext>
            </a:extLst>
          </p:cNvPr>
          <p:cNvSpPr/>
          <p:nvPr/>
        </p:nvSpPr>
        <p:spPr>
          <a:xfrm>
            <a:off x="440708" y="2557290"/>
            <a:ext cx="8262584" cy="433553"/>
          </a:xfrm>
          <a:prstGeom prst="round2DiagRect">
            <a:avLst>
              <a:gd name="adj1" fmla="val 0"/>
              <a:gd name="adj2" fmla="val 0"/>
            </a:avLst>
          </a:prstGeom>
          <a:solidFill>
            <a:schemeClr val="tx1"/>
          </a:solidFill>
          <a:ln w="28575">
            <a:noFill/>
          </a:ln>
        </p:spPr>
        <p:txBody>
          <a:bodyPr wrap="square" lIns="108000" tIns="108000" rIns="108000" bIns="108000" anchor="ctr" anchorCtr="0">
            <a:spAutoFit/>
          </a:bodyPr>
          <a:lstStyle/>
          <a:p>
            <a:pPr algn="ctr"/>
            <a:r>
              <a:rPr lang="en-GB" sz="1400" b="1" dirty="0">
                <a:solidFill>
                  <a:schemeClr val="bg1"/>
                </a:solidFill>
              </a:rPr>
              <a:t>Here are some extra questions to help get your discussions going…</a:t>
            </a:r>
            <a:endParaRPr lang="en-US" sz="1400" b="1" dirty="0">
              <a:solidFill>
                <a:schemeClr val="bg1"/>
              </a:solidFill>
            </a:endParaRPr>
          </a:p>
        </p:txBody>
      </p:sp>
    </p:spTree>
    <p:extLst>
      <p:ext uri="{BB962C8B-B14F-4D97-AF65-F5344CB8AC3E}">
        <p14:creationId xmlns:p14="http://schemas.microsoft.com/office/powerpoint/2010/main" val="119119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37"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900" decel="100000" fill="hold"/>
                                        <p:tgtEl>
                                          <p:spTgt spid="1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0" fill="hold">
                            <p:stCondLst>
                              <p:cond delay="2000"/>
                            </p:stCondLst>
                            <p:childTnLst>
                              <p:par>
                                <p:cTn id="31" presetID="37"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900" decel="100000" fill="hold"/>
                                        <p:tgtEl>
                                          <p:spTgt spid="17"/>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37" fill="hold">
                            <p:stCondLst>
                              <p:cond delay="3000"/>
                            </p:stCondLst>
                            <p:childTnLst>
                              <p:par>
                                <p:cTn id="38" presetID="37"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900" decel="100000" fill="hold"/>
                                        <p:tgtEl>
                                          <p:spTgt spid="18"/>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44" fill="hold">
                            <p:stCondLst>
                              <p:cond delay="4000"/>
                            </p:stCondLst>
                            <p:childTnLst>
                              <p:par>
                                <p:cTn id="45" presetID="37"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900" decel="100000" fill="hold"/>
                                        <p:tgtEl>
                                          <p:spTgt spid="1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51" fill="hold">
                            <p:stCondLst>
                              <p:cond delay="5000"/>
                            </p:stCondLst>
                            <p:childTnLst>
                              <p:par>
                                <p:cTn id="52" presetID="37"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900" decel="100000" fill="hold"/>
                                        <p:tgtEl>
                                          <p:spTgt spid="20"/>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58" fill="hold">
                            <p:stCondLst>
                              <p:cond delay="6000"/>
                            </p:stCondLst>
                            <p:childTnLst>
                              <p:par>
                                <p:cTn id="59" presetID="37"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900" decel="100000" fill="hold"/>
                                        <p:tgtEl>
                                          <p:spTgt spid="2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 grpId="0" animBg="1"/>
      <p:bldP spid="17" grpId="0" animBg="1"/>
      <p:bldP spid="18" grpId="0" animBg="1"/>
      <p:bldP spid="19" grpId="0" animBg="1"/>
      <p:bldP spid="20" grpId="0" animBg="1"/>
      <p:bldP spid="22"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8240F8C-E08F-2E4C-80FB-9AA3C07C48AA}"/>
              </a:ext>
            </a:extLst>
          </p:cNvPr>
          <p:cNvSpPr/>
          <p:nvPr/>
        </p:nvSpPr>
        <p:spPr>
          <a:xfrm>
            <a:off x="3254465" y="3056190"/>
            <a:ext cx="5219381" cy="578958"/>
          </a:xfrm>
          <a:prstGeom prst="rect">
            <a:avLst/>
          </a:prstGeom>
          <a:solidFill>
            <a:srgbClr val="71C5E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r"/>
            <a:r>
              <a:rPr lang="en-GB" sz="1400" dirty="0">
                <a:solidFill>
                  <a:schemeClr val="bg1"/>
                </a:solidFill>
              </a:rPr>
              <a:t>What’s the most interesting thing you’ve learnt that you didn’t know before?</a:t>
            </a:r>
            <a:endParaRPr lang="en-GB" sz="400" b="1" dirty="0">
              <a:solidFill>
                <a:schemeClr val="bg1"/>
              </a:solidFill>
            </a:endParaRPr>
          </a:p>
        </p:txBody>
      </p:sp>
      <p:sp>
        <p:nvSpPr>
          <p:cNvPr id="14" name="Rectangle 13">
            <a:extLst>
              <a:ext uri="{FF2B5EF4-FFF2-40B4-BE49-F238E27FC236}">
                <a16:creationId xmlns:a16="http://schemas.microsoft.com/office/drawing/2014/main" id="{1BF909EB-BF67-0F4D-84C1-0667477FB8B9}"/>
              </a:ext>
            </a:extLst>
          </p:cNvPr>
          <p:cNvSpPr/>
          <p:nvPr/>
        </p:nvSpPr>
        <p:spPr>
          <a:xfrm>
            <a:off x="3254465" y="3763262"/>
            <a:ext cx="5219381" cy="578958"/>
          </a:xfrm>
          <a:prstGeom prst="rect">
            <a:avLst/>
          </a:prstGeom>
          <a:solidFill>
            <a:srgbClr val="71C5E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lgn="r"/>
            <a:r>
              <a:rPr lang="en-GB" sz="1400" dirty="0">
                <a:solidFill>
                  <a:schemeClr val="bg1"/>
                </a:solidFill>
              </a:rPr>
              <a:t>What will you tell your family about at the dinner table tonight?</a:t>
            </a:r>
            <a:endParaRPr lang="en-GB" sz="400" b="1" dirty="0">
              <a:solidFill>
                <a:schemeClr val="bg1"/>
              </a:solidFill>
            </a:endParaRPr>
          </a:p>
        </p:txBody>
      </p:sp>
      <p:sp>
        <p:nvSpPr>
          <p:cNvPr id="15" name="Rectangle 14">
            <a:extLst>
              <a:ext uri="{FF2B5EF4-FFF2-40B4-BE49-F238E27FC236}">
                <a16:creationId xmlns:a16="http://schemas.microsoft.com/office/drawing/2014/main" id="{B8489CFF-CA6F-8341-A97F-68E6CC3E2C98}"/>
              </a:ext>
            </a:extLst>
          </p:cNvPr>
          <p:cNvSpPr/>
          <p:nvPr/>
        </p:nvSpPr>
        <p:spPr>
          <a:xfrm>
            <a:off x="3254465" y="4470333"/>
            <a:ext cx="5219381" cy="999013"/>
          </a:xfrm>
          <a:prstGeom prst="rect">
            <a:avLst/>
          </a:prstGeom>
          <a:solidFill>
            <a:srgbClr val="71C5E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4" algn="r"/>
            <a:r>
              <a:rPr lang="en-GB" sz="1400" dirty="0"/>
              <a:t>How does knowing all this change your perspective on whales? On global warming and climate change?</a:t>
            </a:r>
            <a:endParaRPr lang="en-GB" sz="400" b="1" dirty="0">
              <a:solidFill>
                <a:schemeClr val="bg1"/>
              </a:solidFill>
            </a:endParaRPr>
          </a:p>
        </p:txBody>
      </p:sp>
      <p:sp>
        <p:nvSpPr>
          <p:cNvPr id="36" name="Rectangle 35">
            <a:extLst>
              <a:ext uri="{FF2B5EF4-FFF2-40B4-BE49-F238E27FC236}">
                <a16:creationId xmlns:a16="http://schemas.microsoft.com/office/drawing/2014/main" id="{0BECF57E-CD48-9945-A5AC-96D76A18F0B6}"/>
              </a:ext>
            </a:extLst>
          </p:cNvPr>
          <p:cNvSpPr/>
          <p:nvPr/>
        </p:nvSpPr>
        <p:spPr>
          <a:xfrm>
            <a:off x="2899318" y="2349118"/>
            <a:ext cx="5574528" cy="578958"/>
          </a:xfrm>
          <a:prstGeom prst="rect">
            <a:avLst/>
          </a:prstGeom>
          <a:solidFill>
            <a:srgbClr val="71C5E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dirty="0"/>
              <a:t>What has blown your mind a little bit?</a:t>
            </a:r>
            <a:endParaRPr lang="en-GB" sz="400" b="1" dirty="0">
              <a:solidFill>
                <a:schemeClr val="bg1"/>
              </a:solidFill>
            </a:endParaRPr>
          </a:p>
        </p:txBody>
      </p:sp>
      <p:sp>
        <p:nvSpPr>
          <p:cNvPr id="3" name="Title 2"/>
          <p:cNvSpPr>
            <a:spLocks noGrp="1"/>
          </p:cNvSpPr>
          <p:nvPr>
            <p:ph type="title"/>
          </p:nvPr>
        </p:nvSpPr>
        <p:spPr>
          <a:xfrm>
            <a:off x="440708" y="423673"/>
            <a:ext cx="8250102" cy="1084285"/>
          </a:xfrm>
          <a:prstGeom prst="round2SameRect">
            <a:avLst/>
          </a:prstGeom>
          <a:solidFill>
            <a:srgbClr val="E87621"/>
          </a:solidFill>
        </p:spPr>
        <p:txBody>
          <a:bodyPr>
            <a:noAutofit/>
          </a:bodyPr>
          <a:lstStyle/>
          <a:p>
            <a:r>
              <a:rPr lang="en-GB" sz="2800" dirty="0">
                <a:solidFill>
                  <a:schemeClr val="bg1"/>
                </a:solidFill>
                <a:latin typeface="+mn-lt"/>
              </a:rPr>
              <a:t>Whale Poo Could Help Save the World! </a:t>
            </a:r>
            <a:endParaRPr lang="en-GB" sz="1800" dirty="0">
              <a:solidFill>
                <a:schemeClr val="bg1"/>
              </a:solidFill>
              <a:latin typeface="+mn-lt"/>
            </a:endParaRPr>
          </a:p>
        </p:txBody>
      </p:sp>
      <p:sp>
        <p:nvSpPr>
          <p:cNvPr id="24" name="Round Same-side Corner of Rectangle 23">
            <a:extLst>
              <a:ext uri="{FF2B5EF4-FFF2-40B4-BE49-F238E27FC236}">
                <a16:creationId xmlns:a16="http://schemas.microsoft.com/office/drawing/2014/main" id="{9B9F807F-7894-A44A-8CBD-ED1EAB55ED93}"/>
              </a:ext>
            </a:extLst>
          </p:cNvPr>
          <p:cNvSpPr/>
          <p:nvPr/>
        </p:nvSpPr>
        <p:spPr>
          <a:xfrm>
            <a:off x="638929" y="1602758"/>
            <a:ext cx="7834917" cy="606955"/>
          </a:xfrm>
          <a:prstGeom prst="round2SameRect">
            <a:avLst/>
          </a:prstGeom>
          <a:solidFill>
            <a:schemeClr val="tx1"/>
          </a:solidFill>
          <a:ln w="28575">
            <a:solidFill>
              <a:schemeClr val="tx1"/>
            </a:solidFill>
          </a:ln>
        </p:spPr>
        <p:txBody>
          <a:bodyPr wrap="square" lIns="180000" tIns="180000" rIns="180000" bIns="180000">
            <a:spAutoFit/>
          </a:bodyPr>
          <a:lstStyle/>
          <a:p>
            <a:pPr algn="ctr"/>
            <a:r>
              <a:rPr lang="en-GB" sz="1400" b="1" dirty="0">
                <a:solidFill>
                  <a:schemeClr val="bg1"/>
                </a:solidFill>
              </a:rPr>
              <a:t>Some final questions for you to discuss:</a:t>
            </a:r>
            <a:endParaRPr lang="en-GB" sz="700" b="1" dirty="0">
              <a:solidFill>
                <a:schemeClr val="bg1"/>
              </a:solidFill>
            </a:endParaRPr>
          </a:p>
        </p:txBody>
      </p:sp>
      <p:pic>
        <p:nvPicPr>
          <p:cNvPr id="7" name="Picture 6">
            <a:extLst>
              <a:ext uri="{FF2B5EF4-FFF2-40B4-BE49-F238E27FC236}">
                <a16:creationId xmlns:a16="http://schemas.microsoft.com/office/drawing/2014/main" id="{F965FA22-2A5D-E44C-B663-979ACB2B51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929" y="2349118"/>
            <a:ext cx="4584363" cy="3239873"/>
          </a:xfrm>
          <a:prstGeom prst="chord">
            <a:avLst>
              <a:gd name="adj1" fmla="val 1278288"/>
              <a:gd name="adj2" fmla="val 16200000"/>
            </a:avLst>
          </a:prstGeom>
        </p:spPr>
      </p:pic>
      <p:sp>
        <p:nvSpPr>
          <p:cNvPr id="8" name="Round Diagonal Corner of Rectangle 7">
            <a:extLst>
              <a:ext uri="{FF2B5EF4-FFF2-40B4-BE49-F238E27FC236}">
                <a16:creationId xmlns:a16="http://schemas.microsoft.com/office/drawing/2014/main" id="{53ED3B13-A956-1F41-9526-2EE5868938D8}"/>
              </a:ext>
            </a:extLst>
          </p:cNvPr>
          <p:cNvSpPr/>
          <p:nvPr/>
        </p:nvSpPr>
        <p:spPr>
          <a:xfrm>
            <a:off x="586459" y="5674485"/>
            <a:ext cx="7887387" cy="640551"/>
          </a:xfrm>
          <a:prstGeom prst="round2DiagRect">
            <a:avLst/>
          </a:prstGeom>
          <a:solidFill>
            <a:schemeClr val="tx1"/>
          </a:solidFill>
          <a:ln w="28575">
            <a:solidFill>
              <a:schemeClr val="tx1"/>
            </a:solidFill>
          </a:ln>
        </p:spPr>
        <p:txBody>
          <a:bodyPr wrap="square" lIns="180000" tIns="180000" rIns="180000" bIns="180000">
            <a:spAutoFit/>
          </a:bodyPr>
          <a:lstStyle/>
          <a:p>
            <a:pPr algn="ctr"/>
            <a:r>
              <a:rPr lang="en-GB" sz="1400" b="1" dirty="0">
                <a:solidFill>
                  <a:schemeClr val="bg1"/>
                </a:solidFill>
              </a:rPr>
              <a:t>Is there something you want to know more about as a result of learning about whale poo?</a:t>
            </a:r>
            <a:endParaRPr lang="en-US" sz="1400" b="1" dirty="0">
              <a:solidFill>
                <a:schemeClr val="bg1"/>
              </a:solidFill>
            </a:endParaRPr>
          </a:p>
        </p:txBody>
      </p:sp>
    </p:spTree>
    <p:extLst>
      <p:ext uri="{BB962C8B-B14F-4D97-AF65-F5344CB8AC3E}">
        <p14:creationId xmlns:p14="http://schemas.microsoft.com/office/powerpoint/2010/main" val="109262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12" presetClass="entr" presetSubtype="8"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p:tgtEl>
                                          <p:spTgt spid="36"/>
                                        </p:tgtEl>
                                        <p:attrNameLst>
                                          <p:attrName>ppt_x</p:attrName>
                                        </p:attrNameLst>
                                      </p:cBhvr>
                                      <p:tavLst>
                                        <p:tav tm="0">
                                          <p:val>
                                            <p:strVal val="#ppt_x-#ppt_w*1.125000"/>
                                          </p:val>
                                        </p:tav>
                                        <p:tav tm="100000">
                                          <p:val>
                                            <p:strVal val="#ppt_x"/>
                                          </p:val>
                                        </p:tav>
                                      </p:tavLst>
                                    </p:anim>
                                    <p:animEffect transition="in" filter="wipe(right)">
                                      <p:cBhvr>
                                        <p:cTn id="21" dur="500"/>
                                        <p:tgtEl>
                                          <p:spTgt spid="36"/>
                                        </p:tgtEl>
                                      </p:cBhvr>
                                    </p:animEffect>
                                  </p:childTnLst>
                                </p:cTn>
                              </p:par>
                            </p:childTnLst>
                          </p:cTn>
                        </p:par>
                        <p:par>
                          <p:cTn id="22" fill="hold">
                            <p:stCondLst>
                              <p:cond delay="2000"/>
                            </p:stCondLst>
                            <p:childTnLst>
                              <p:par>
                                <p:cTn id="23" presetID="1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par>
                          <p:cTn id="27" fill="hold">
                            <p:stCondLst>
                              <p:cond delay="2500"/>
                            </p:stCondLst>
                            <p:childTnLst>
                              <p:par>
                                <p:cTn id="28" presetID="1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p:tgtEl>
                                          <p:spTgt spid="14"/>
                                        </p:tgtEl>
                                        <p:attrNameLst>
                                          <p:attrName>ppt_x</p:attrName>
                                        </p:attrNameLst>
                                      </p:cBhvr>
                                      <p:tavLst>
                                        <p:tav tm="0">
                                          <p:val>
                                            <p:strVal val="#ppt_x-#ppt_w*1.125000"/>
                                          </p:val>
                                        </p:tav>
                                        <p:tav tm="100000">
                                          <p:val>
                                            <p:strVal val="#ppt_x"/>
                                          </p:val>
                                        </p:tav>
                                      </p:tavLst>
                                    </p:anim>
                                    <p:animEffect transition="in" filter="wipe(right)">
                                      <p:cBhvr>
                                        <p:cTn id="31" dur="500"/>
                                        <p:tgtEl>
                                          <p:spTgt spid="14"/>
                                        </p:tgtEl>
                                      </p:cBhvr>
                                    </p:animEffect>
                                  </p:childTnLst>
                                </p:cTn>
                              </p:par>
                            </p:childTnLst>
                          </p:cTn>
                        </p:par>
                        <p:par>
                          <p:cTn id="32" fill="hold">
                            <p:stCondLst>
                              <p:cond delay="3000"/>
                            </p:stCondLst>
                            <p:childTnLst>
                              <p:par>
                                <p:cTn id="33" presetID="1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ppt_x</p:attrName>
                                        </p:attrNameLst>
                                      </p:cBhvr>
                                      <p:tavLst>
                                        <p:tav tm="0">
                                          <p:val>
                                            <p:strVal val="#ppt_x-#ppt_w*1.125000"/>
                                          </p:val>
                                        </p:tav>
                                        <p:tav tm="100000">
                                          <p:val>
                                            <p:strVal val="#ppt_x"/>
                                          </p:val>
                                        </p:tav>
                                      </p:tavLst>
                                    </p:anim>
                                    <p:animEffect transition="in" filter="wipe(right)">
                                      <p:cBhvr>
                                        <p:cTn id="36" dur="500"/>
                                        <p:tgtEl>
                                          <p:spTgt spid="15"/>
                                        </p:tgtEl>
                                      </p:cBhvr>
                                    </p:animEffect>
                                  </p:childTnLst>
                                </p:cTn>
                              </p:par>
                            </p:childTnLst>
                          </p:cTn>
                        </p:par>
                        <p:par>
                          <p:cTn id="37" fill="hold">
                            <p:stCondLst>
                              <p:cond delay="3500"/>
                            </p:stCondLst>
                            <p:childTnLst>
                              <p:par>
                                <p:cTn id="38" presetID="37"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900" decel="100000" fill="hold"/>
                                        <p:tgtEl>
                                          <p:spTgt spid="8"/>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6" grpId="0" animBg="1"/>
      <p:bldP spid="24"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0708" y="423673"/>
            <a:ext cx="8262583" cy="1084285"/>
          </a:xfrm>
          <a:prstGeom prst="round2SameRect">
            <a:avLst/>
          </a:prstGeom>
          <a:solidFill>
            <a:srgbClr val="E87621"/>
          </a:solidFill>
        </p:spPr>
        <p:txBody>
          <a:bodyPr>
            <a:noAutofit/>
          </a:bodyPr>
          <a:lstStyle/>
          <a:p>
            <a:r>
              <a:rPr lang="en-GB" sz="2800" dirty="0">
                <a:solidFill>
                  <a:schemeClr val="bg1"/>
                </a:solidFill>
                <a:latin typeface="+mn-lt"/>
              </a:rPr>
              <a:t>A Little Bit of History...</a:t>
            </a:r>
            <a:endParaRPr lang="en-GB" sz="1200" dirty="0">
              <a:solidFill>
                <a:schemeClr val="bg1"/>
              </a:solidFill>
              <a:latin typeface="+mn-lt"/>
            </a:endParaRPr>
          </a:p>
        </p:txBody>
      </p:sp>
      <p:sp>
        <p:nvSpPr>
          <p:cNvPr id="6" name="Rectangle 5">
            <a:extLst>
              <a:ext uri="{FF2B5EF4-FFF2-40B4-BE49-F238E27FC236}">
                <a16:creationId xmlns:a16="http://schemas.microsoft.com/office/drawing/2014/main" id="{71880735-2ECD-874F-BC90-44066E41E256}"/>
              </a:ext>
            </a:extLst>
          </p:cNvPr>
          <p:cNvSpPr/>
          <p:nvPr/>
        </p:nvSpPr>
        <p:spPr>
          <a:xfrm>
            <a:off x="711199" y="2553130"/>
            <a:ext cx="5869710" cy="1815882"/>
          </a:xfrm>
          <a:prstGeom prst="rect">
            <a:avLst/>
          </a:prstGeom>
        </p:spPr>
        <p:txBody>
          <a:bodyPr wrap="square">
            <a:spAutoFit/>
          </a:bodyPr>
          <a:lstStyle/>
          <a:p>
            <a:r>
              <a:rPr lang="en-GB" sz="1400" dirty="0"/>
              <a:t>Whalers were among the first Europeans to arrive in Aotearoa New Zealand in the 1820s and 1830s. But by 1956 whales were practically gone from the Southern Ocean and in 1964, the whaling trade in New Zealand died out.</a:t>
            </a:r>
          </a:p>
          <a:p>
            <a:br>
              <a:rPr lang="en-GB" sz="1400" dirty="0"/>
            </a:br>
            <a:r>
              <a:rPr lang="en-GB" sz="1400" dirty="0"/>
              <a:t>Some scientists estimate that there has been a 60-90% reduction in overall whale numbers because of the whaling trade, with tens of millions of whales being killed.</a:t>
            </a:r>
          </a:p>
        </p:txBody>
      </p:sp>
      <p:sp>
        <p:nvSpPr>
          <p:cNvPr id="8" name="Round Same-side Corner of Rectangle 7">
            <a:extLst>
              <a:ext uri="{FF2B5EF4-FFF2-40B4-BE49-F238E27FC236}">
                <a16:creationId xmlns:a16="http://schemas.microsoft.com/office/drawing/2014/main" id="{4BD46765-0928-004C-B348-34E283D36078}"/>
              </a:ext>
            </a:extLst>
          </p:cNvPr>
          <p:cNvSpPr/>
          <p:nvPr/>
        </p:nvSpPr>
        <p:spPr>
          <a:xfrm>
            <a:off x="711199" y="1677818"/>
            <a:ext cx="7733146" cy="832817"/>
          </a:xfrm>
          <a:prstGeom prst="round2SameRect">
            <a:avLst/>
          </a:prstGeom>
          <a:solidFill>
            <a:srgbClr val="71C5E8"/>
          </a:solidFill>
          <a:ln w="28575">
            <a:noFill/>
          </a:ln>
        </p:spPr>
        <p:txBody>
          <a:bodyPr wrap="square" lIns="180000" tIns="180000" rIns="180000" bIns="180000" anchor="ctr" anchorCtr="0">
            <a:spAutoFit/>
          </a:bodyPr>
          <a:lstStyle/>
          <a:p>
            <a:pPr algn="ctr"/>
            <a:r>
              <a:rPr lang="en-GB" sz="1400" dirty="0">
                <a:solidFill>
                  <a:schemeClr val="bg1"/>
                </a:solidFill>
              </a:rPr>
              <a:t>Over the past few hundred years, whales have been hunted and killed by humans for their meat, oil and bone.</a:t>
            </a:r>
            <a:endParaRPr lang="en-US" sz="1200" b="1" dirty="0">
              <a:solidFill>
                <a:schemeClr val="bg1"/>
              </a:solidFill>
            </a:endParaRPr>
          </a:p>
        </p:txBody>
      </p:sp>
      <p:grpSp>
        <p:nvGrpSpPr>
          <p:cNvPr id="9" name="Group 8">
            <a:extLst>
              <a:ext uri="{FF2B5EF4-FFF2-40B4-BE49-F238E27FC236}">
                <a16:creationId xmlns:a16="http://schemas.microsoft.com/office/drawing/2014/main" id="{E2902EAC-F02E-E14E-AA6D-94C7DBA11059}"/>
              </a:ext>
            </a:extLst>
          </p:cNvPr>
          <p:cNvGrpSpPr/>
          <p:nvPr/>
        </p:nvGrpSpPr>
        <p:grpSpPr>
          <a:xfrm>
            <a:off x="711199" y="4387641"/>
            <a:ext cx="7733146" cy="1778577"/>
            <a:chOff x="711199" y="4387641"/>
            <a:chExt cx="7733146" cy="1778577"/>
          </a:xfrm>
        </p:grpSpPr>
        <p:pic>
          <p:nvPicPr>
            <p:cNvPr id="4" name="Picture 3">
              <a:extLst>
                <a:ext uri="{FF2B5EF4-FFF2-40B4-BE49-F238E27FC236}">
                  <a16:creationId xmlns:a16="http://schemas.microsoft.com/office/drawing/2014/main" id="{37E38E67-9AC5-D74A-B6FE-A515D42E90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5"/>
            <a:stretch/>
          </p:blipFill>
          <p:spPr>
            <a:xfrm>
              <a:off x="711199" y="4387641"/>
              <a:ext cx="3568697" cy="1770299"/>
            </a:xfrm>
            <a:prstGeom prst="round2DiagRect">
              <a:avLst/>
            </a:prstGeom>
            <a:ln w="19050">
              <a:noFill/>
            </a:ln>
          </p:spPr>
        </p:pic>
        <p:sp>
          <p:nvSpPr>
            <p:cNvPr id="10" name="Round Diagonal Corner of Rectangle 9">
              <a:extLst>
                <a:ext uri="{FF2B5EF4-FFF2-40B4-BE49-F238E27FC236}">
                  <a16:creationId xmlns:a16="http://schemas.microsoft.com/office/drawing/2014/main" id="{7A362FA8-1BC8-AD4F-8E31-F7370EAC3970}"/>
                </a:ext>
              </a:extLst>
            </p:cNvPr>
            <p:cNvSpPr/>
            <p:nvPr/>
          </p:nvSpPr>
          <p:spPr>
            <a:xfrm>
              <a:off x="711199" y="4387641"/>
              <a:ext cx="7733146" cy="1778577"/>
            </a:xfrm>
            <a:prstGeom prst="round2Diag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199E54-4D51-7242-8104-31CF1186C4FE}"/>
                </a:ext>
              </a:extLst>
            </p:cNvPr>
            <p:cNvSpPr/>
            <p:nvPr/>
          </p:nvSpPr>
          <p:spPr>
            <a:xfrm>
              <a:off x="4512539" y="4907597"/>
              <a:ext cx="3699164" cy="738664"/>
            </a:xfrm>
            <a:prstGeom prst="rect">
              <a:avLst/>
            </a:prstGeom>
          </p:spPr>
          <p:txBody>
            <a:bodyPr wrap="square">
              <a:spAutoFit/>
            </a:bodyPr>
            <a:lstStyle/>
            <a:p>
              <a:pPr algn="ctr"/>
              <a:r>
                <a:rPr lang="en-GB" sz="1400" b="1" dirty="0"/>
                <a:t>This is an oil painting from 1645 by </a:t>
              </a:r>
              <a:br>
                <a:rPr lang="en-GB" sz="1400" b="1" dirty="0"/>
              </a:br>
              <a:r>
                <a:rPr lang="en-GB" sz="1400" b="1" dirty="0"/>
                <a:t>Dutch artist Bonaventura </a:t>
              </a:r>
              <a:r>
                <a:rPr lang="en-GB" sz="1400" b="1" dirty="0" err="1"/>
                <a:t>Peeters</a:t>
              </a:r>
              <a:r>
                <a:rPr lang="en-GB" sz="1400" b="1" dirty="0"/>
                <a:t> showing whales being hunted.</a:t>
              </a:r>
              <a:endParaRPr lang="en-US" sz="1400" b="1" dirty="0"/>
            </a:p>
          </p:txBody>
        </p:sp>
      </p:grpSp>
      <p:grpSp>
        <p:nvGrpSpPr>
          <p:cNvPr id="7" name="Group 6">
            <a:extLst>
              <a:ext uri="{FF2B5EF4-FFF2-40B4-BE49-F238E27FC236}">
                <a16:creationId xmlns:a16="http://schemas.microsoft.com/office/drawing/2014/main" id="{97BFE064-2EBE-7B43-BC3E-8B9009F7C19B}"/>
              </a:ext>
            </a:extLst>
          </p:cNvPr>
          <p:cNvGrpSpPr/>
          <p:nvPr/>
        </p:nvGrpSpPr>
        <p:grpSpPr>
          <a:xfrm>
            <a:off x="6553788" y="2278185"/>
            <a:ext cx="2424546" cy="1774398"/>
            <a:chOff x="6553788" y="2278185"/>
            <a:chExt cx="2424546" cy="1774398"/>
          </a:xfrm>
        </p:grpSpPr>
        <p:sp>
          <p:nvSpPr>
            <p:cNvPr id="21" name="Rectangle 20">
              <a:extLst>
                <a:ext uri="{FF2B5EF4-FFF2-40B4-BE49-F238E27FC236}">
                  <a16:creationId xmlns:a16="http://schemas.microsoft.com/office/drawing/2014/main" id="{D4D7A11D-7B96-994F-B0E2-4CB478C5845E}"/>
                </a:ext>
              </a:extLst>
            </p:cNvPr>
            <p:cNvSpPr/>
            <p:nvPr/>
          </p:nvSpPr>
          <p:spPr>
            <a:xfrm>
              <a:off x="6553788" y="2784441"/>
              <a:ext cx="2424546" cy="1268142"/>
            </a:xfrm>
            <a:prstGeom prst="rect">
              <a:avLst/>
            </a:prstGeom>
            <a:solidFill>
              <a:schemeClr val="bg1"/>
            </a:solidFill>
            <a:ln w="28575">
              <a:solidFill>
                <a:srgbClr val="E87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What was the whale meat, oil and bone used for? Go and find out after this and report back.</a:t>
              </a:r>
            </a:p>
          </p:txBody>
        </p:sp>
        <p:sp>
          <p:nvSpPr>
            <p:cNvPr id="2" name="Rectangle 1">
              <a:extLst>
                <a:ext uri="{FF2B5EF4-FFF2-40B4-BE49-F238E27FC236}">
                  <a16:creationId xmlns:a16="http://schemas.microsoft.com/office/drawing/2014/main" id="{F8D7E45D-2F6B-5943-9A0E-9EA4EC67210F}"/>
                </a:ext>
              </a:extLst>
            </p:cNvPr>
            <p:cNvSpPr/>
            <p:nvPr/>
          </p:nvSpPr>
          <p:spPr>
            <a:xfrm>
              <a:off x="6553788" y="2278185"/>
              <a:ext cx="2424546" cy="506256"/>
            </a:xfrm>
            <a:prstGeom prst="rect">
              <a:avLst/>
            </a:prstGeom>
            <a:solidFill>
              <a:srgbClr val="E87621"/>
            </a:solidFill>
            <a:ln w="28575">
              <a:solidFill>
                <a:srgbClr val="E87621"/>
              </a:solidFill>
            </a:ln>
          </p:spPr>
          <p:txBody>
            <a:bodyPr wrap="square" lIns="180000" tIns="144000" rIns="72000" bIns="144000">
              <a:spAutoFit/>
            </a:bodyPr>
            <a:lstStyle/>
            <a:p>
              <a:r>
                <a:rPr lang="en-GB" sz="1400" b="1" dirty="0">
                  <a:solidFill>
                    <a:schemeClr val="bg1"/>
                  </a:solidFill>
                </a:rPr>
                <a:t>Hmmm... are you curious?</a:t>
              </a:r>
            </a:p>
          </p:txBody>
        </p:sp>
      </p:grpSp>
    </p:spTree>
    <p:extLst>
      <p:ext uri="{BB962C8B-B14F-4D97-AF65-F5344CB8AC3E}">
        <p14:creationId xmlns:p14="http://schemas.microsoft.com/office/powerpoint/2010/main" val="425949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20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5168" y="423673"/>
            <a:ext cx="8255000" cy="1084285"/>
          </a:xfrm>
          <a:prstGeom prst="round2SameRect">
            <a:avLst/>
          </a:prstGeom>
          <a:solidFill>
            <a:srgbClr val="E87621"/>
          </a:solidFill>
        </p:spPr>
        <p:txBody>
          <a:bodyPr>
            <a:noAutofit/>
          </a:bodyPr>
          <a:lstStyle/>
          <a:p>
            <a:r>
              <a:rPr lang="en-GB" sz="2800" dirty="0">
                <a:solidFill>
                  <a:schemeClr val="bg1"/>
                </a:solidFill>
                <a:latin typeface="+mn-lt"/>
              </a:rPr>
              <a:t>A Little Bit of History Continued...</a:t>
            </a:r>
            <a:endParaRPr lang="en-GB" sz="1000" dirty="0">
              <a:solidFill>
                <a:schemeClr val="bg1"/>
              </a:solidFill>
              <a:latin typeface="+mn-lt"/>
            </a:endParaRPr>
          </a:p>
        </p:txBody>
      </p:sp>
      <p:sp>
        <p:nvSpPr>
          <p:cNvPr id="8" name="Round Diagonal Corner of Rectangle 7">
            <a:extLst>
              <a:ext uri="{FF2B5EF4-FFF2-40B4-BE49-F238E27FC236}">
                <a16:creationId xmlns:a16="http://schemas.microsoft.com/office/drawing/2014/main" id="{4BD46765-0928-004C-B348-34E283D36078}"/>
              </a:ext>
            </a:extLst>
          </p:cNvPr>
          <p:cNvSpPr/>
          <p:nvPr/>
        </p:nvSpPr>
        <p:spPr>
          <a:xfrm>
            <a:off x="711199" y="3503994"/>
            <a:ext cx="7733146" cy="878914"/>
          </a:xfrm>
          <a:prstGeom prst="round2DiagRect">
            <a:avLst>
              <a:gd name="adj1" fmla="val 30877"/>
              <a:gd name="adj2" fmla="val 0"/>
            </a:avLst>
          </a:prstGeom>
          <a:solidFill>
            <a:srgbClr val="71C5E8"/>
          </a:solidFill>
          <a:ln w="28575">
            <a:solidFill>
              <a:srgbClr val="71C5E8"/>
            </a:solidFill>
          </a:ln>
        </p:spPr>
        <p:txBody>
          <a:bodyPr wrap="square" lIns="180000" tIns="180000" rIns="180000" bIns="180000" anchor="ctr" anchorCtr="0">
            <a:spAutoFit/>
          </a:bodyPr>
          <a:lstStyle/>
          <a:p>
            <a:pPr algn="ctr"/>
            <a:r>
              <a:rPr lang="en-GB" sz="1400" b="1" dirty="0">
                <a:solidFill>
                  <a:schemeClr val="bg1"/>
                </a:solidFill>
              </a:rPr>
              <a:t>Time for a whale break! </a:t>
            </a:r>
            <a:r>
              <a:rPr lang="en-GB" sz="1400" dirty="0">
                <a:solidFill>
                  <a:schemeClr val="bg1"/>
                </a:solidFill>
              </a:rPr>
              <a:t>Your teacher will play you some video footage of whales in action. Watch and listen.</a:t>
            </a:r>
            <a:endParaRPr lang="en-US" sz="1050" b="1" dirty="0">
              <a:solidFill>
                <a:schemeClr val="bg1"/>
              </a:solidFill>
            </a:endParaRPr>
          </a:p>
        </p:txBody>
      </p:sp>
      <p:grpSp>
        <p:nvGrpSpPr>
          <p:cNvPr id="2" name="Group 1">
            <a:extLst>
              <a:ext uri="{FF2B5EF4-FFF2-40B4-BE49-F238E27FC236}">
                <a16:creationId xmlns:a16="http://schemas.microsoft.com/office/drawing/2014/main" id="{E0859769-5D7C-0D4E-8AD7-83B99D9B7EFF}"/>
              </a:ext>
            </a:extLst>
          </p:cNvPr>
          <p:cNvGrpSpPr/>
          <p:nvPr/>
        </p:nvGrpSpPr>
        <p:grpSpPr>
          <a:xfrm>
            <a:off x="711199" y="1613898"/>
            <a:ext cx="7733146" cy="1778577"/>
            <a:chOff x="711199" y="1650423"/>
            <a:chExt cx="7733146" cy="1778577"/>
          </a:xfrm>
        </p:grpSpPr>
        <p:pic>
          <p:nvPicPr>
            <p:cNvPr id="7" name="Picture 6">
              <a:extLst>
                <a:ext uri="{FF2B5EF4-FFF2-40B4-BE49-F238E27FC236}">
                  <a16:creationId xmlns:a16="http://schemas.microsoft.com/office/drawing/2014/main" id="{E3D36C4D-BAD3-F94D-8015-E11F9E9C1D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4934" y="1650423"/>
              <a:ext cx="2667866" cy="1778577"/>
            </a:xfrm>
            <a:prstGeom prst="rect">
              <a:avLst/>
            </a:prstGeom>
          </p:spPr>
        </p:pic>
        <p:sp>
          <p:nvSpPr>
            <p:cNvPr id="6" name="Rectangle 5">
              <a:extLst>
                <a:ext uri="{FF2B5EF4-FFF2-40B4-BE49-F238E27FC236}">
                  <a16:creationId xmlns:a16="http://schemas.microsoft.com/office/drawing/2014/main" id="{71880735-2ECD-874F-BC90-44066E41E256}"/>
                </a:ext>
              </a:extLst>
            </p:cNvPr>
            <p:cNvSpPr/>
            <p:nvPr/>
          </p:nvSpPr>
          <p:spPr>
            <a:xfrm>
              <a:off x="843539" y="1847213"/>
              <a:ext cx="4789055" cy="1384995"/>
            </a:xfrm>
            <a:prstGeom prst="rect">
              <a:avLst/>
            </a:prstGeom>
          </p:spPr>
          <p:txBody>
            <a:bodyPr wrap="square">
              <a:spAutoFit/>
            </a:bodyPr>
            <a:lstStyle/>
            <a:p>
              <a:r>
                <a:rPr lang="en-GB" sz="1400" dirty="0"/>
                <a:t>It’s possible we wouldn’t have whales in the oceans at all right now if it weren’t for the </a:t>
              </a:r>
              <a:r>
                <a:rPr lang="en-GB" sz="1400" b="1" dirty="0"/>
                <a:t>International Whaling Commission </a:t>
              </a:r>
              <a:r>
                <a:rPr lang="en-GB" sz="1400" dirty="0"/>
                <a:t>(founded in 1949) and an organisation started in the 1970s called </a:t>
              </a:r>
              <a:r>
                <a:rPr lang="en-GB" sz="1400" b="1" dirty="0"/>
                <a:t>Save the Whales.</a:t>
              </a:r>
              <a:r>
                <a:rPr lang="en-GB" sz="1400" dirty="0"/>
                <a:t> As a result of their efforts, many countries signed up for a ban on commercial whaling in 1982.</a:t>
              </a:r>
              <a:endParaRPr lang="en-GB" sz="1100" dirty="0"/>
            </a:p>
          </p:txBody>
        </p:sp>
        <p:sp>
          <p:nvSpPr>
            <p:cNvPr id="10" name="Snip Same-side Corner of Rectangle 9">
              <a:extLst>
                <a:ext uri="{FF2B5EF4-FFF2-40B4-BE49-F238E27FC236}">
                  <a16:creationId xmlns:a16="http://schemas.microsoft.com/office/drawing/2014/main" id="{7A362FA8-1BC8-AD4F-8E31-F7370EAC3970}"/>
                </a:ext>
              </a:extLst>
            </p:cNvPr>
            <p:cNvSpPr/>
            <p:nvPr/>
          </p:nvSpPr>
          <p:spPr>
            <a:xfrm>
              <a:off x="711199" y="1650423"/>
              <a:ext cx="7733146" cy="17785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70071CDC-26AC-5F49-8CB0-A7E2E261CE50}"/>
              </a:ext>
            </a:extLst>
          </p:cNvPr>
          <p:cNvSpPr/>
          <p:nvPr/>
        </p:nvSpPr>
        <p:spPr>
          <a:xfrm>
            <a:off x="711199" y="4494427"/>
            <a:ext cx="7767783" cy="1815882"/>
          </a:xfrm>
          <a:prstGeom prst="rect">
            <a:avLst/>
          </a:prstGeom>
        </p:spPr>
        <p:txBody>
          <a:bodyPr wrap="square">
            <a:spAutoFit/>
          </a:bodyPr>
          <a:lstStyle/>
          <a:p>
            <a:r>
              <a:rPr lang="en-GB" sz="1400" dirty="0"/>
              <a:t>There’s no denying that whales are beautiful, majestic and mesmerising creatures. Recent science has also shown that their vital part in the ocean ecosystem (particularly when they poo) could actually help save the world!</a:t>
            </a:r>
          </a:p>
          <a:p>
            <a:br>
              <a:rPr lang="en-GB" sz="1400" dirty="0"/>
            </a:br>
            <a:r>
              <a:rPr lang="en-GB" sz="1400" dirty="0"/>
              <a:t>Ok, thinking about whale poo is a bit gross, isn’t it? But you still might be wondering... how could whale poo really help save the world? A great question to ask!  </a:t>
            </a:r>
          </a:p>
          <a:p>
            <a:pPr algn="ctr"/>
            <a:br>
              <a:rPr lang="en-GB" sz="1400" dirty="0"/>
            </a:br>
            <a:r>
              <a:rPr lang="en-GB" sz="1400" b="1" dirty="0"/>
              <a:t>Let’s find out!!</a:t>
            </a:r>
          </a:p>
        </p:txBody>
      </p:sp>
    </p:spTree>
    <p:extLst>
      <p:ext uri="{BB962C8B-B14F-4D97-AF65-F5344CB8AC3E}">
        <p14:creationId xmlns:p14="http://schemas.microsoft.com/office/powerpoint/2010/main" val="40724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5168" y="423673"/>
            <a:ext cx="8255000" cy="1084285"/>
          </a:xfrm>
          <a:prstGeom prst="round2SameRect">
            <a:avLst/>
          </a:prstGeom>
          <a:solidFill>
            <a:srgbClr val="E87621"/>
          </a:solidFill>
        </p:spPr>
        <p:txBody>
          <a:bodyPr>
            <a:noAutofit/>
          </a:bodyPr>
          <a:lstStyle/>
          <a:p>
            <a:r>
              <a:rPr lang="en-GB" sz="2800" dirty="0">
                <a:solidFill>
                  <a:schemeClr val="bg1"/>
                </a:solidFill>
                <a:latin typeface="+mn-lt"/>
              </a:rPr>
              <a:t>Eat, Poo, Repeat.</a:t>
            </a:r>
            <a:endParaRPr lang="en-GB" sz="1000" dirty="0">
              <a:solidFill>
                <a:schemeClr val="bg1"/>
              </a:solidFill>
              <a:latin typeface="+mn-lt"/>
            </a:endParaRPr>
          </a:p>
        </p:txBody>
      </p:sp>
      <p:sp>
        <p:nvSpPr>
          <p:cNvPr id="12" name="Rectangle 11">
            <a:extLst>
              <a:ext uri="{FF2B5EF4-FFF2-40B4-BE49-F238E27FC236}">
                <a16:creationId xmlns:a16="http://schemas.microsoft.com/office/drawing/2014/main" id="{70071CDC-26AC-5F49-8CB0-A7E2E261CE50}"/>
              </a:ext>
            </a:extLst>
          </p:cNvPr>
          <p:cNvSpPr/>
          <p:nvPr/>
        </p:nvSpPr>
        <p:spPr>
          <a:xfrm>
            <a:off x="711199" y="1563087"/>
            <a:ext cx="7777109" cy="1600438"/>
          </a:xfrm>
          <a:prstGeom prst="rect">
            <a:avLst/>
          </a:prstGeom>
        </p:spPr>
        <p:txBody>
          <a:bodyPr wrap="square">
            <a:spAutoFit/>
          </a:bodyPr>
          <a:lstStyle/>
          <a:p>
            <a:r>
              <a:rPr lang="en-GB" sz="1400" dirty="0"/>
              <a:t>Sperm whales have been described as </a:t>
            </a:r>
            <a:r>
              <a:rPr lang="en-GB" sz="1400" b="1" dirty="0"/>
              <a:t>ecosystem engineers</a:t>
            </a:r>
            <a:r>
              <a:rPr lang="en-GB" sz="1400" dirty="0"/>
              <a:t> because they help support the balance and stability of the oceans. Most other large whales are baleen whales and therefore don't eat octopus and squid. Not only does this benefit the ocean and its creatures, but it also helps promote healthy fisheries that humans can take advantage of.</a:t>
            </a:r>
          </a:p>
          <a:p>
            <a:br>
              <a:rPr lang="en-GB" sz="1400" dirty="0"/>
            </a:br>
            <a:r>
              <a:rPr lang="en-GB" sz="1400" dirty="0"/>
              <a:t>When sperm whales want to feed, they dive down to the depths of the ocean. As they descend, </a:t>
            </a:r>
            <a:br>
              <a:rPr lang="en-GB" sz="1400" dirty="0"/>
            </a:br>
            <a:r>
              <a:rPr lang="en-GB" sz="1400" dirty="0"/>
              <a:t>their bodies shut down all non-essential functions to conserve oxygen - that includes pooing.</a:t>
            </a:r>
          </a:p>
        </p:txBody>
      </p:sp>
      <p:sp>
        <p:nvSpPr>
          <p:cNvPr id="10" name="Rectangle 9">
            <a:extLst>
              <a:ext uri="{FF2B5EF4-FFF2-40B4-BE49-F238E27FC236}">
                <a16:creationId xmlns:a16="http://schemas.microsoft.com/office/drawing/2014/main" id="{7A362FA8-1BC8-AD4F-8E31-F7370EAC3970}"/>
              </a:ext>
            </a:extLst>
          </p:cNvPr>
          <p:cNvSpPr/>
          <p:nvPr/>
        </p:nvSpPr>
        <p:spPr>
          <a:xfrm>
            <a:off x="742320" y="3218655"/>
            <a:ext cx="4683373" cy="1875600"/>
          </a:xfrm>
          <a:prstGeom prst="rect">
            <a:avLst/>
          </a:prstGeom>
          <a:no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r>
              <a:rPr lang="en-GB" sz="1400" dirty="0">
                <a:solidFill>
                  <a:schemeClr val="tx1"/>
                </a:solidFill>
              </a:rPr>
              <a:t>Down in the deep, they feast on their favourite foods, </a:t>
            </a:r>
            <a:r>
              <a:rPr lang="en-GB" sz="1400" b="1" dirty="0">
                <a:solidFill>
                  <a:schemeClr val="tx1"/>
                </a:solidFill>
              </a:rPr>
              <a:t>octopus</a:t>
            </a:r>
            <a:r>
              <a:rPr lang="en-GB" sz="1400" dirty="0">
                <a:solidFill>
                  <a:schemeClr val="tx1"/>
                </a:solidFill>
              </a:rPr>
              <a:t> and </a:t>
            </a:r>
            <a:r>
              <a:rPr lang="en-GB" sz="1400" b="1" dirty="0">
                <a:solidFill>
                  <a:schemeClr val="tx1"/>
                </a:solidFill>
              </a:rPr>
              <a:t>squid</a:t>
            </a:r>
            <a:r>
              <a:rPr lang="en-GB" sz="1400" dirty="0">
                <a:solidFill>
                  <a:schemeClr val="tx1"/>
                </a:solidFill>
              </a:rPr>
              <a:t>. Whales can weigh up to 35 000kg, </a:t>
            </a:r>
            <a:br>
              <a:rPr lang="en-GB" sz="1400" dirty="0">
                <a:solidFill>
                  <a:schemeClr val="tx1"/>
                </a:solidFill>
              </a:rPr>
            </a:br>
            <a:r>
              <a:rPr lang="en-GB" sz="1400" dirty="0">
                <a:solidFill>
                  <a:schemeClr val="tx1"/>
                </a:solidFill>
              </a:rPr>
              <a:t>so they need to eat a lot of food, about </a:t>
            </a:r>
            <a:r>
              <a:rPr lang="en-GB" sz="1400" b="1" dirty="0">
                <a:solidFill>
                  <a:schemeClr val="tx1"/>
                </a:solidFill>
              </a:rPr>
              <a:t>200 tons</a:t>
            </a:r>
            <a:r>
              <a:rPr lang="en-GB" sz="1400" dirty="0">
                <a:solidFill>
                  <a:schemeClr val="tx1"/>
                </a:solidFill>
              </a:rPr>
              <a:t> per year. Octopus and squid are full of the nutrient </a:t>
            </a:r>
            <a:r>
              <a:rPr lang="en-GB" sz="1400" b="1" dirty="0">
                <a:solidFill>
                  <a:schemeClr val="tx1"/>
                </a:solidFill>
              </a:rPr>
              <a:t>iron,</a:t>
            </a:r>
            <a:r>
              <a:rPr lang="en-GB" sz="1400" dirty="0">
                <a:solidFill>
                  <a:schemeClr val="tx1"/>
                </a:solidFill>
              </a:rPr>
              <a:t> which they store in their dark ink. </a:t>
            </a:r>
          </a:p>
          <a:p>
            <a:r>
              <a:rPr lang="en-GB" sz="1400" dirty="0">
                <a:solidFill>
                  <a:schemeClr val="tx1"/>
                </a:solidFill>
              </a:rPr>
              <a:t> </a:t>
            </a:r>
          </a:p>
          <a:p>
            <a:r>
              <a:rPr lang="en-GB" sz="1400" b="1" dirty="0">
                <a:solidFill>
                  <a:schemeClr val="tx1"/>
                </a:solidFill>
              </a:rPr>
              <a:t>Remember this! It’s going to be important later.</a:t>
            </a:r>
            <a:endParaRPr lang="en-GB" sz="1400" dirty="0">
              <a:solidFill>
                <a:schemeClr val="tx1"/>
              </a:solidFill>
            </a:endParaRPr>
          </a:p>
        </p:txBody>
      </p:sp>
      <p:sp>
        <p:nvSpPr>
          <p:cNvPr id="13" name="Rectangle 12">
            <a:extLst>
              <a:ext uri="{FF2B5EF4-FFF2-40B4-BE49-F238E27FC236}">
                <a16:creationId xmlns:a16="http://schemas.microsoft.com/office/drawing/2014/main" id="{9945CE0C-FEEE-7448-A392-2AAEC0EEADD6}"/>
              </a:ext>
            </a:extLst>
          </p:cNvPr>
          <p:cNvSpPr/>
          <p:nvPr/>
        </p:nvSpPr>
        <p:spPr>
          <a:xfrm>
            <a:off x="742319" y="5195067"/>
            <a:ext cx="6508713" cy="1009846"/>
          </a:xfrm>
          <a:prstGeom prst="rect">
            <a:avLst/>
          </a:prstGeom>
          <a:solidFill>
            <a:srgbClr val="E87621"/>
          </a:solidFill>
        </p:spPr>
        <p:txBody>
          <a:bodyPr wrap="square" lIns="180000" tIns="180000" rIns="180000" bIns="180000" anchor="ctr" anchorCtr="0">
            <a:spAutoFit/>
          </a:bodyPr>
          <a:lstStyle/>
          <a:p>
            <a:r>
              <a:rPr lang="en-GB" sz="1400" dirty="0">
                <a:solidFill>
                  <a:schemeClr val="bg1"/>
                </a:solidFill>
              </a:rPr>
              <a:t>When they’ve eaten enough food, the whales travel back to the </a:t>
            </a:r>
            <a:br>
              <a:rPr lang="en-GB" sz="1400" dirty="0">
                <a:solidFill>
                  <a:schemeClr val="bg1"/>
                </a:solidFill>
              </a:rPr>
            </a:br>
            <a:r>
              <a:rPr lang="en-GB" sz="1400" dirty="0">
                <a:solidFill>
                  <a:schemeClr val="bg1"/>
                </a:solidFill>
              </a:rPr>
              <a:t>surface. That’s when they release these enormous </a:t>
            </a:r>
            <a:r>
              <a:rPr lang="en-GB" sz="1400" b="1" dirty="0">
                <a:solidFill>
                  <a:schemeClr val="bg1"/>
                </a:solidFill>
              </a:rPr>
              <a:t>faecal plumes,</a:t>
            </a:r>
            <a:r>
              <a:rPr lang="en-GB" sz="1400" dirty="0">
                <a:solidFill>
                  <a:schemeClr val="bg1"/>
                </a:solidFill>
              </a:rPr>
              <a:t> </a:t>
            </a:r>
            <a:br>
              <a:rPr lang="en-GB" sz="1400" dirty="0">
                <a:solidFill>
                  <a:schemeClr val="bg1"/>
                </a:solidFill>
              </a:rPr>
            </a:br>
            <a:r>
              <a:rPr lang="en-GB" sz="1400" dirty="0">
                <a:solidFill>
                  <a:schemeClr val="bg1"/>
                </a:solidFill>
              </a:rPr>
              <a:t>which is a scientific way of saying they do a BIG POO!</a:t>
            </a:r>
            <a:endParaRPr lang="en-US" sz="1400" dirty="0">
              <a:solidFill>
                <a:schemeClr val="bg1"/>
              </a:solidFill>
            </a:endParaRPr>
          </a:p>
        </p:txBody>
      </p:sp>
      <p:sp>
        <p:nvSpPr>
          <p:cNvPr id="8" name="Rectangle 7">
            <a:extLst>
              <a:ext uri="{FF2B5EF4-FFF2-40B4-BE49-F238E27FC236}">
                <a16:creationId xmlns:a16="http://schemas.microsoft.com/office/drawing/2014/main" id="{4BD46765-0928-004C-B348-34E283D36078}"/>
              </a:ext>
            </a:extLst>
          </p:cNvPr>
          <p:cNvSpPr/>
          <p:nvPr/>
        </p:nvSpPr>
        <p:spPr>
          <a:xfrm>
            <a:off x="5547107" y="3218655"/>
            <a:ext cx="3020754" cy="1875600"/>
          </a:xfrm>
          <a:prstGeom prst="rect">
            <a:avLst/>
          </a:prstGeom>
          <a:solidFill>
            <a:srgbClr val="71C5E8"/>
          </a:solidFill>
          <a:ln w="28575">
            <a:solidFill>
              <a:srgbClr val="71C5E8"/>
            </a:solidFill>
          </a:ln>
        </p:spPr>
        <p:txBody>
          <a:bodyPr wrap="square" lIns="180000" tIns="180000" rIns="180000" bIns="180000" anchor="ctr" anchorCtr="0">
            <a:spAutoFit/>
          </a:bodyPr>
          <a:lstStyle/>
          <a:p>
            <a:r>
              <a:rPr lang="en-GB" sz="1400" dirty="0">
                <a:solidFill>
                  <a:schemeClr val="bg1"/>
                </a:solidFill>
              </a:rPr>
              <a:t>You know what it’s like, don’t you? After you’ve eaten a big meal, you probably need to go to the bathroom and...</a:t>
            </a:r>
          </a:p>
          <a:p>
            <a:br>
              <a:rPr lang="en-GB" sz="1400" dirty="0">
                <a:solidFill>
                  <a:schemeClr val="bg1"/>
                </a:solidFill>
              </a:rPr>
            </a:br>
            <a:r>
              <a:rPr lang="en-GB" sz="1400" dirty="0">
                <a:solidFill>
                  <a:schemeClr val="bg1"/>
                </a:solidFill>
              </a:rPr>
              <a:t>Enough said. You’ve got the picture.</a:t>
            </a:r>
          </a:p>
        </p:txBody>
      </p:sp>
      <p:pic>
        <p:nvPicPr>
          <p:cNvPr id="7" name="Picture 6">
            <a:extLst>
              <a:ext uri="{FF2B5EF4-FFF2-40B4-BE49-F238E27FC236}">
                <a16:creationId xmlns:a16="http://schemas.microsoft.com/office/drawing/2014/main" id="{47117755-51C9-8648-BE31-4187ED4086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18365" y="4034278"/>
            <a:ext cx="3276414" cy="3181333"/>
          </a:xfrm>
          <a:prstGeom prst="rect">
            <a:avLst/>
          </a:prstGeom>
        </p:spPr>
      </p:pic>
    </p:spTree>
    <p:extLst>
      <p:ext uri="{BB962C8B-B14F-4D97-AF65-F5344CB8AC3E}">
        <p14:creationId xmlns:p14="http://schemas.microsoft.com/office/powerpoint/2010/main" val="32640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p:tgtEl>
                                          <p:spTgt spid="8"/>
                                        </p:tgtEl>
                                        <p:attrNameLst>
                                          <p:attrName>ppt_x</p:attrName>
                                        </p:attrNameLst>
                                      </p:cBhvr>
                                      <p:tavLst>
                                        <p:tav tm="0">
                                          <p:val>
                                            <p:strVal val="#ppt_x-#ppt_w*1.125000"/>
                                          </p:val>
                                        </p:tav>
                                        <p:tav tm="100000">
                                          <p:val>
                                            <p:strVal val="#ppt_x"/>
                                          </p:val>
                                        </p:tav>
                                      </p:tavLst>
                                    </p:anim>
                                    <p:animEffect transition="in" filter="wipe(right)">
                                      <p:cBhvr>
                                        <p:cTn id="18" dur="1000"/>
                                        <p:tgtEl>
                                          <p:spTgt spid="8"/>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500"/>
                            </p:stCondLst>
                            <p:childTnLst>
                              <p:par>
                                <p:cTn id="26" presetID="12" presetClass="entr" presetSubtype="2"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1000"/>
                                        <p:tgtEl>
                                          <p:spTgt spid="13"/>
                                        </p:tgtEl>
                                        <p:attrNameLst>
                                          <p:attrName>ppt_x</p:attrName>
                                        </p:attrNameLst>
                                      </p:cBhvr>
                                      <p:tavLst>
                                        <p:tav tm="0">
                                          <p:val>
                                            <p:strVal val="#ppt_x+#ppt_w*1.125000"/>
                                          </p:val>
                                        </p:tav>
                                        <p:tav tm="100000">
                                          <p:val>
                                            <p:strVal val="#ppt_x"/>
                                          </p:val>
                                        </p:tav>
                                      </p:tavLst>
                                    </p:anim>
                                    <p:animEffect transition="in" filter="wipe(left)">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5168" y="423673"/>
            <a:ext cx="8255000" cy="1084285"/>
          </a:xfrm>
          <a:prstGeom prst="round2SameRect">
            <a:avLst/>
          </a:prstGeom>
          <a:solidFill>
            <a:srgbClr val="E87621"/>
          </a:solidFill>
        </p:spPr>
        <p:txBody>
          <a:bodyPr>
            <a:noAutofit/>
          </a:bodyPr>
          <a:lstStyle/>
          <a:p>
            <a:r>
              <a:rPr lang="en-GB" sz="2800" dirty="0">
                <a:solidFill>
                  <a:schemeClr val="bg1"/>
                </a:solidFill>
                <a:latin typeface="+mn-lt"/>
              </a:rPr>
              <a:t>Eat, Poo, Repeat.</a:t>
            </a:r>
            <a:endParaRPr lang="en-GB" sz="1000" dirty="0">
              <a:solidFill>
                <a:schemeClr val="bg1"/>
              </a:solidFill>
              <a:latin typeface="+mn-lt"/>
            </a:endParaRPr>
          </a:p>
        </p:txBody>
      </p:sp>
      <p:pic>
        <p:nvPicPr>
          <p:cNvPr id="7" name="Picture 6">
            <a:extLst>
              <a:ext uri="{FF2B5EF4-FFF2-40B4-BE49-F238E27FC236}">
                <a16:creationId xmlns:a16="http://schemas.microsoft.com/office/drawing/2014/main" id="{1789F1F9-2CA4-5D43-8A01-FA43DDD7A5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5017" y="1651177"/>
            <a:ext cx="4322155" cy="3056353"/>
          </a:xfrm>
          <a:prstGeom prst="ellipse">
            <a:avLst/>
          </a:prstGeom>
        </p:spPr>
      </p:pic>
      <p:sp>
        <p:nvSpPr>
          <p:cNvPr id="12" name="Snip and Round Single Corner of Rectangle 11">
            <a:extLst>
              <a:ext uri="{FF2B5EF4-FFF2-40B4-BE49-F238E27FC236}">
                <a16:creationId xmlns:a16="http://schemas.microsoft.com/office/drawing/2014/main" id="{70071CDC-26AC-5F49-8CB0-A7E2E261CE50}"/>
              </a:ext>
            </a:extLst>
          </p:cNvPr>
          <p:cNvSpPr/>
          <p:nvPr/>
        </p:nvSpPr>
        <p:spPr>
          <a:xfrm>
            <a:off x="674529" y="1895638"/>
            <a:ext cx="5121153" cy="1058678"/>
          </a:xfrm>
          <a:prstGeom prst="snipRoundRect">
            <a:avLst>
              <a:gd name="adj1" fmla="val 16667"/>
              <a:gd name="adj2" fmla="val 26737"/>
            </a:avLst>
          </a:prstGeom>
          <a:solidFill>
            <a:schemeClr val="bg1"/>
          </a:solidFill>
          <a:ln w="28575">
            <a:solidFill>
              <a:srgbClr val="E87621"/>
            </a:solidFill>
          </a:ln>
        </p:spPr>
        <p:txBody>
          <a:bodyPr wrap="square" lIns="180000" tIns="180000" rIns="180000" bIns="180000">
            <a:spAutoFit/>
          </a:bodyPr>
          <a:lstStyle/>
          <a:p>
            <a:r>
              <a:rPr lang="en-GB" sz="1400" b="1" dirty="0"/>
              <a:t>Whale poo is very loose and runny, with a few ‘chunky’ bits in it sometimes. Because of its consistency, it floats around at the top of the water instead of sinking.</a:t>
            </a:r>
            <a:endParaRPr lang="en-GB" sz="1100" b="1" dirty="0"/>
          </a:p>
        </p:txBody>
      </p:sp>
      <p:sp>
        <p:nvSpPr>
          <p:cNvPr id="14" name="Snip and Round Single Corner of Rectangle 13">
            <a:extLst>
              <a:ext uri="{FF2B5EF4-FFF2-40B4-BE49-F238E27FC236}">
                <a16:creationId xmlns:a16="http://schemas.microsoft.com/office/drawing/2014/main" id="{40634834-23B1-D546-B9BC-78B4B75B5FDF}"/>
              </a:ext>
            </a:extLst>
          </p:cNvPr>
          <p:cNvSpPr/>
          <p:nvPr/>
        </p:nvSpPr>
        <p:spPr>
          <a:xfrm>
            <a:off x="699656" y="3903685"/>
            <a:ext cx="7797516" cy="832817"/>
          </a:xfrm>
          <a:prstGeom prst="snipRoundRect">
            <a:avLst/>
          </a:prstGeom>
          <a:solidFill>
            <a:srgbClr val="71C5E8"/>
          </a:solidFill>
          <a:ln w="28575">
            <a:solidFill>
              <a:srgbClr val="71C5E8"/>
            </a:solidFill>
          </a:ln>
        </p:spPr>
        <p:txBody>
          <a:bodyPr wrap="square" lIns="180000" tIns="180000" rIns="180000" bIns="180000">
            <a:spAutoFit/>
          </a:bodyPr>
          <a:lstStyle/>
          <a:p>
            <a:r>
              <a:rPr lang="en-GB" sz="1400" dirty="0">
                <a:solidFill>
                  <a:schemeClr val="bg1"/>
                </a:solidFill>
              </a:rPr>
              <a:t>This floating faeces is packed full of iron. The whales don’t need all the iron they’ve consumed for themselves, so they poo out about 90% of it.</a:t>
            </a:r>
            <a:endParaRPr lang="en-GB" sz="1000" b="1" dirty="0">
              <a:solidFill>
                <a:schemeClr val="bg1"/>
              </a:solidFill>
            </a:endParaRPr>
          </a:p>
        </p:txBody>
      </p:sp>
      <p:sp>
        <p:nvSpPr>
          <p:cNvPr id="15" name="Rectangle 14">
            <a:extLst>
              <a:ext uri="{FF2B5EF4-FFF2-40B4-BE49-F238E27FC236}">
                <a16:creationId xmlns:a16="http://schemas.microsoft.com/office/drawing/2014/main" id="{D1C0C9C0-DD84-5F47-86E9-A9C770E513BB}"/>
              </a:ext>
            </a:extLst>
          </p:cNvPr>
          <p:cNvSpPr/>
          <p:nvPr/>
        </p:nvSpPr>
        <p:spPr>
          <a:xfrm>
            <a:off x="699656" y="4736502"/>
            <a:ext cx="2346858" cy="1440874"/>
          </a:xfrm>
          <a:prstGeom prst="rect">
            <a:avLst/>
          </a:prstGeom>
          <a:solidFill>
            <a:schemeClr val="bg1"/>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Think back - where did this iron come from?</a:t>
            </a:r>
            <a:endParaRPr lang="en-US" sz="1050" dirty="0">
              <a:solidFill>
                <a:schemeClr val="tx1"/>
              </a:solidFill>
            </a:endParaRPr>
          </a:p>
        </p:txBody>
      </p:sp>
      <p:sp>
        <p:nvSpPr>
          <p:cNvPr id="16" name="Rectangle 15">
            <a:extLst>
              <a:ext uri="{FF2B5EF4-FFF2-40B4-BE49-F238E27FC236}">
                <a16:creationId xmlns:a16="http://schemas.microsoft.com/office/drawing/2014/main" id="{5D52F371-8D04-7547-AF67-86B378F0FDDF}"/>
              </a:ext>
            </a:extLst>
          </p:cNvPr>
          <p:cNvSpPr/>
          <p:nvPr/>
        </p:nvSpPr>
        <p:spPr>
          <a:xfrm>
            <a:off x="3172144" y="4736502"/>
            <a:ext cx="2346858" cy="1440874"/>
          </a:xfrm>
          <a:prstGeom prst="rect">
            <a:avLst/>
          </a:prstGeom>
          <a:solidFill>
            <a:schemeClr val="bg1"/>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You remembered! </a:t>
            </a:r>
            <a:br>
              <a:rPr lang="en-GB" sz="1400" dirty="0">
                <a:solidFill>
                  <a:schemeClr val="tx1"/>
                </a:solidFill>
              </a:rPr>
            </a:br>
            <a:r>
              <a:rPr lang="en-GB" sz="1400" dirty="0">
                <a:solidFill>
                  <a:schemeClr val="tx1"/>
                </a:solidFill>
              </a:rPr>
              <a:t>From all the octopus and squid the sperm whale ate.</a:t>
            </a:r>
            <a:endParaRPr lang="en-US" sz="900" dirty="0">
              <a:solidFill>
                <a:schemeClr val="tx1"/>
              </a:solidFill>
            </a:endParaRPr>
          </a:p>
        </p:txBody>
      </p:sp>
      <p:sp>
        <p:nvSpPr>
          <p:cNvPr id="10" name="Rectangle 9">
            <a:extLst>
              <a:ext uri="{FF2B5EF4-FFF2-40B4-BE49-F238E27FC236}">
                <a16:creationId xmlns:a16="http://schemas.microsoft.com/office/drawing/2014/main" id="{91DC29AA-66EE-B140-82F3-4A5BF5F95B58}"/>
              </a:ext>
            </a:extLst>
          </p:cNvPr>
          <p:cNvSpPr/>
          <p:nvPr/>
        </p:nvSpPr>
        <p:spPr>
          <a:xfrm>
            <a:off x="5644632" y="4736502"/>
            <a:ext cx="2852540" cy="1440874"/>
          </a:xfrm>
          <a:prstGeom prst="rect">
            <a:avLst/>
          </a:prstGeom>
          <a:solidFill>
            <a:schemeClr val="bg1"/>
          </a:solidFill>
          <a:ln w="28575">
            <a:solidFill>
              <a:srgbClr val="71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Don’t stop now! </a:t>
            </a:r>
            <a:br>
              <a:rPr lang="en-GB" sz="1400" b="1" dirty="0">
                <a:solidFill>
                  <a:schemeClr val="tx1"/>
                </a:solidFill>
              </a:rPr>
            </a:br>
            <a:r>
              <a:rPr lang="en-GB" sz="1400" dirty="0">
                <a:solidFill>
                  <a:schemeClr val="tx1"/>
                </a:solidFill>
              </a:rPr>
              <a:t>This is where things get really fascinating!</a:t>
            </a:r>
            <a:endParaRPr lang="en-US" sz="1400" dirty="0">
              <a:solidFill>
                <a:schemeClr val="tx1"/>
              </a:solidFill>
            </a:endParaRPr>
          </a:p>
        </p:txBody>
      </p:sp>
    </p:spTree>
    <p:extLst>
      <p:ext uri="{BB962C8B-B14F-4D97-AF65-F5344CB8AC3E}">
        <p14:creationId xmlns:p14="http://schemas.microsoft.com/office/powerpoint/2010/main" val="108249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7"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37"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900" decel="100000" fill="hold"/>
                                        <p:tgtEl>
                                          <p:spTgt spid="14"/>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4" fill="hold">
                            <p:stCondLst>
                              <p:cond delay="2500"/>
                            </p:stCondLst>
                            <p:childTnLst>
                              <p:par>
                                <p:cTn id="25" presetID="1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ppt_y</p:attrName>
                                        </p:attrNameLst>
                                      </p:cBhvr>
                                      <p:tavLst>
                                        <p:tav tm="0">
                                          <p:val>
                                            <p:strVal val="#ppt_y-#ppt_h*1.125000"/>
                                          </p:val>
                                        </p:tav>
                                        <p:tav tm="100000">
                                          <p:val>
                                            <p:strVal val="#ppt_y"/>
                                          </p:val>
                                        </p:tav>
                                      </p:tavLst>
                                    </p:anim>
                                    <p:animEffect transition="in" filter="wipe(down)">
                                      <p:cBhvr>
                                        <p:cTn id="28" dur="500"/>
                                        <p:tgtEl>
                                          <p:spTgt spid="15"/>
                                        </p:tgtEl>
                                      </p:cBhvr>
                                    </p:animEffect>
                                  </p:childTnLst>
                                </p:cTn>
                              </p:par>
                            </p:childTnLst>
                          </p:cTn>
                        </p:par>
                        <p:par>
                          <p:cTn id="29" fill="hold">
                            <p:stCondLst>
                              <p:cond delay="3000"/>
                            </p:stCondLst>
                            <p:childTnLst>
                              <p:par>
                                <p:cTn id="30" presetID="12" presetClass="entr" presetSubtype="1"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p:tgtEl>
                                          <p:spTgt spid="16"/>
                                        </p:tgtEl>
                                        <p:attrNameLst>
                                          <p:attrName>ppt_y</p:attrName>
                                        </p:attrNameLst>
                                      </p:cBhvr>
                                      <p:tavLst>
                                        <p:tav tm="0">
                                          <p:val>
                                            <p:strVal val="#ppt_y-#ppt_h*1.125000"/>
                                          </p:val>
                                        </p:tav>
                                        <p:tav tm="100000">
                                          <p:val>
                                            <p:strVal val="#ppt_y"/>
                                          </p:val>
                                        </p:tav>
                                      </p:tavLst>
                                    </p:anim>
                                    <p:animEffect transition="in" filter="wipe(down)">
                                      <p:cBhvr>
                                        <p:cTn id="33" dur="500"/>
                                        <p:tgtEl>
                                          <p:spTgt spid="16"/>
                                        </p:tgtEl>
                                      </p:cBhvr>
                                    </p:animEffect>
                                  </p:childTnLst>
                                </p:cTn>
                              </p:par>
                            </p:childTnLst>
                          </p:cTn>
                        </p:par>
                        <p:par>
                          <p:cTn id="34" fill="hold">
                            <p:stCondLst>
                              <p:cond delay="3500"/>
                            </p:stCondLst>
                            <p:childTnLst>
                              <p:par>
                                <p:cTn id="35" presetID="12" presetClass="entr" presetSubtype="1"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5168" y="423673"/>
            <a:ext cx="8260348" cy="1084285"/>
          </a:xfrm>
          <a:prstGeom prst="round2SameRect">
            <a:avLst/>
          </a:prstGeom>
          <a:solidFill>
            <a:srgbClr val="E87621"/>
          </a:solidFill>
        </p:spPr>
        <p:txBody>
          <a:bodyPr>
            <a:noAutofit/>
          </a:bodyPr>
          <a:lstStyle/>
          <a:p>
            <a:r>
              <a:rPr lang="en-GB" sz="2800" dirty="0">
                <a:solidFill>
                  <a:schemeClr val="bg1"/>
                </a:solidFill>
                <a:latin typeface="+mn-lt"/>
              </a:rPr>
              <a:t>A Little Bit of History Continued...</a:t>
            </a:r>
            <a:endParaRPr lang="en-GB" sz="1000" dirty="0">
              <a:solidFill>
                <a:schemeClr val="bg1"/>
              </a:solidFill>
              <a:latin typeface="+mn-lt"/>
            </a:endParaRPr>
          </a:p>
        </p:txBody>
      </p:sp>
      <p:grpSp>
        <p:nvGrpSpPr>
          <p:cNvPr id="2" name="Group 1">
            <a:extLst>
              <a:ext uri="{FF2B5EF4-FFF2-40B4-BE49-F238E27FC236}">
                <a16:creationId xmlns:a16="http://schemas.microsoft.com/office/drawing/2014/main" id="{C3DA1FCC-03D0-CB43-AE17-03284A60F375}"/>
              </a:ext>
            </a:extLst>
          </p:cNvPr>
          <p:cNvGrpSpPr/>
          <p:nvPr/>
        </p:nvGrpSpPr>
        <p:grpSpPr>
          <a:xfrm>
            <a:off x="711199" y="3393106"/>
            <a:ext cx="7733146" cy="1660919"/>
            <a:chOff x="711199" y="3393106"/>
            <a:chExt cx="7733146" cy="1660919"/>
          </a:xfrm>
        </p:grpSpPr>
        <p:pic>
          <p:nvPicPr>
            <p:cNvPr id="4" name="Picture 3">
              <a:extLst>
                <a:ext uri="{FF2B5EF4-FFF2-40B4-BE49-F238E27FC236}">
                  <a16:creationId xmlns:a16="http://schemas.microsoft.com/office/drawing/2014/main" id="{1D9B1F87-9C17-9D45-B183-F664C2627A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61362" y="3397568"/>
              <a:ext cx="2382983" cy="1656457"/>
            </a:xfrm>
            <a:prstGeom prst="rect">
              <a:avLst/>
            </a:prstGeom>
          </p:spPr>
        </p:pic>
        <p:sp>
          <p:nvSpPr>
            <p:cNvPr id="6" name="Rectangle 5">
              <a:extLst>
                <a:ext uri="{FF2B5EF4-FFF2-40B4-BE49-F238E27FC236}">
                  <a16:creationId xmlns:a16="http://schemas.microsoft.com/office/drawing/2014/main" id="{71880735-2ECD-874F-BC90-44066E41E256}"/>
                </a:ext>
              </a:extLst>
            </p:cNvPr>
            <p:cNvSpPr/>
            <p:nvPr/>
          </p:nvSpPr>
          <p:spPr>
            <a:xfrm>
              <a:off x="843539" y="3532022"/>
              <a:ext cx="5118534" cy="1384995"/>
            </a:xfrm>
            <a:prstGeom prst="rect">
              <a:avLst/>
            </a:prstGeom>
          </p:spPr>
          <p:txBody>
            <a:bodyPr wrap="square">
              <a:spAutoFit/>
            </a:bodyPr>
            <a:lstStyle/>
            <a:p>
              <a:r>
                <a:rPr lang="en-GB" sz="1400" dirty="0"/>
                <a:t>Derived from the Greek words </a:t>
              </a:r>
              <a:r>
                <a:rPr lang="en-GB" sz="1400" b="1" i="1" dirty="0" err="1"/>
                <a:t>phyto</a:t>
              </a:r>
              <a:r>
                <a:rPr lang="en-GB" sz="1400" b="1" dirty="0"/>
                <a:t> </a:t>
              </a:r>
              <a:r>
                <a:rPr lang="en-GB" sz="1400" dirty="0"/>
                <a:t>(plant) and </a:t>
              </a:r>
              <a:r>
                <a:rPr lang="en-GB" sz="1400" b="1" i="1" dirty="0"/>
                <a:t>plankton</a:t>
              </a:r>
              <a:r>
                <a:rPr lang="en-GB" sz="1400" dirty="0"/>
                <a:t> (made to wander or drift), phytoplankton are </a:t>
              </a:r>
              <a:r>
                <a:rPr lang="en-GB" sz="1400" b="1" dirty="0"/>
                <a:t>microscopic organisms that live in watery environments</a:t>
              </a:r>
              <a:r>
                <a:rPr lang="en-GB" sz="1400" dirty="0"/>
                <a:t>. They are the base of all marine food chains and they love iron. Phytoplankton don’t care where the iron comes from, even if it’s in the form of whale poo!</a:t>
              </a:r>
              <a:endParaRPr lang="en-GB" sz="1000" dirty="0"/>
            </a:p>
          </p:txBody>
        </p:sp>
        <p:sp>
          <p:nvSpPr>
            <p:cNvPr id="10" name="Snip Same-side Corner of Rectangle 9">
              <a:extLst>
                <a:ext uri="{FF2B5EF4-FFF2-40B4-BE49-F238E27FC236}">
                  <a16:creationId xmlns:a16="http://schemas.microsoft.com/office/drawing/2014/main" id="{7A362FA8-1BC8-AD4F-8E31-F7370EAC3970}"/>
                </a:ext>
              </a:extLst>
            </p:cNvPr>
            <p:cNvSpPr/>
            <p:nvPr/>
          </p:nvSpPr>
          <p:spPr>
            <a:xfrm>
              <a:off x="711199" y="3393106"/>
              <a:ext cx="7733146" cy="165836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70071CDC-26AC-5F49-8CB0-A7E2E261CE50}"/>
              </a:ext>
            </a:extLst>
          </p:cNvPr>
          <p:cNvSpPr/>
          <p:nvPr/>
        </p:nvSpPr>
        <p:spPr>
          <a:xfrm>
            <a:off x="452918" y="1929335"/>
            <a:ext cx="6184287" cy="1009846"/>
          </a:xfrm>
          <a:prstGeom prst="rect">
            <a:avLst/>
          </a:prstGeom>
          <a:solidFill>
            <a:srgbClr val="71C5E8"/>
          </a:solidFill>
          <a:ln w="28575">
            <a:solidFill>
              <a:srgbClr val="71C5E8"/>
            </a:solidFill>
          </a:ln>
        </p:spPr>
        <p:txBody>
          <a:bodyPr wrap="square" lIns="180000" tIns="180000" rIns="180000" bIns="180000">
            <a:spAutoFit/>
          </a:bodyPr>
          <a:lstStyle/>
          <a:p>
            <a:r>
              <a:rPr lang="en-GB" sz="1400" dirty="0">
                <a:solidFill>
                  <a:schemeClr val="bg1"/>
                </a:solidFill>
              </a:rPr>
              <a:t>Whale poo brings essential nutrients (including iron) from </a:t>
            </a:r>
            <a:br>
              <a:rPr lang="en-GB" sz="1400" dirty="0">
                <a:solidFill>
                  <a:schemeClr val="bg1"/>
                </a:solidFill>
              </a:rPr>
            </a:br>
            <a:r>
              <a:rPr lang="en-GB" sz="1400" dirty="0">
                <a:solidFill>
                  <a:schemeClr val="bg1"/>
                </a:solidFill>
              </a:rPr>
              <a:t>the ocean's depths to the surface, which in turn stimulates the growth</a:t>
            </a:r>
            <a:br>
              <a:rPr lang="en-GB" sz="1400" dirty="0">
                <a:solidFill>
                  <a:schemeClr val="bg1"/>
                </a:solidFill>
              </a:rPr>
            </a:br>
            <a:r>
              <a:rPr lang="en-GB" sz="1400" dirty="0">
                <a:solidFill>
                  <a:schemeClr val="bg1"/>
                </a:solidFill>
              </a:rPr>
              <a:t>of </a:t>
            </a:r>
            <a:r>
              <a:rPr lang="en-GB" sz="1400" b="1" dirty="0">
                <a:solidFill>
                  <a:schemeClr val="bg1"/>
                </a:solidFill>
              </a:rPr>
              <a:t>phytoplankton.</a:t>
            </a:r>
            <a:endParaRPr lang="en-GB" sz="1100" dirty="0">
              <a:solidFill>
                <a:schemeClr val="bg1"/>
              </a:solidFill>
            </a:endParaRPr>
          </a:p>
        </p:txBody>
      </p:sp>
      <p:sp>
        <p:nvSpPr>
          <p:cNvPr id="8" name="Oval 7">
            <a:extLst>
              <a:ext uri="{FF2B5EF4-FFF2-40B4-BE49-F238E27FC236}">
                <a16:creationId xmlns:a16="http://schemas.microsoft.com/office/drawing/2014/main" id="{4BD46765-0928-004C-B348-34E283D36078}"/>
              </a:ext>
            </a:extLst>
          </p:cNvPr>
          <p:cNvSpPr/>
          <p:nvPr/>
        </p:nvSpPr>
        <p:spPr>
          <a:xfrm>
            <a:off x="6179969" y="1578979"/>
            <a:ext cx="2888203" cy="1719241"/>
          </a:xfrm>
          <a:prstGeom prst="ellipse">
            <a:avLst/>
          </a:prstGeom>
          <a:solidFill>
            <a:schemeClr val="bg1"/>
          </a:solidFill>
          <a:ln w="28575">
            <a:solidFill>
              <a:srgbClr val="71C5E8"/>
            </a:solidFill>
          </a:ln>
        </p:spPr>
        <p:txBody>
          <a:bodyPr wrap="square" lIns="72000" tIns="72000" rIns="72000" bIns="72000" anchor="ctr" anchorCtr="0">
            <a:spAutoFit/>
          </a:bodyPr>
          <a:lstStyle/>
          <a:p>
            <a:pPr algn="ctr"/>
            <a:r>
              <a:rPr lang="en-GB" sz="1400" dirty="0"/>
              <a:t>What are phytoplankton? </a:t>
            </a:r>
          </a:p>
          <a:p>
            <a:pPr algn="ctr"/>
            <a:r>
              <a:rPr lang="en-GB" sz="1400" dirty="0"/>
              <a:t>Any ideas? </a:t>
            </a:r>
            <a:br>
              <a:rPr lang="en-GB" sz="1400" dirty="0"/>
            </a:br>
            <a:r>
              <a:rPr lang="en-GB" sz="1400" dirty="0"/>
              <a:t>Have a quick chat with a buddy.</a:t>
            </a:r>
          </a:p>
        </p:txBody>
      </p:sp>
      <p:sp>
        <p:nvSpPr>
          <p:cNvPr id="11" name="Rectangle 10">
            <a:extLst>
              <a:ext uri="{FF2B5EF4-FFF2-40B4-BE49-F238E27FC236}">
                <a16:creationId xmlns:a16="http://schemas.microsoft.com/office/drawing/2014/main" id="{9BE2C0FA-89B0-3B4D-B0C3-160B4F997FC8}"/>
              </a:ext>
            </a:extLst>
          </p:cNvPr>
          <p:cNvSpPr/>
          <p:nvPr/>
        </p:nvSpPr>
        <p:spPr>
          <a:xfrm>
            <a:off x="711199" y="5150820"/>
            <a:ext cx="7733146" cy="1169551"/>
          </a:xfrm>
          <a:prstGeom prst="rect">
            <a:avLst/>
          </a:prstGeom>
        </p:spPr>
        <p:txBody>
          <a:bodyPr wrap="square">
            <a:spAutoFit/>
          </a:bodyPr>
          <a:lstStyle/>
          <a:p>
            <a:r>
              <a:rPr lang="en-GB" sz="1400" dirty="0"/>
              <a:t>When there’s lots of iron available, it creates the perfect growing conditions for phytoplankton, and they begin to reproduce at a much greater rate. Scientists have observed that phytoplankton can double their numbers in a single day and create huge turquoise swirls in the water, called </a:t>
            </a:r>
            <a:r>
              <a:rPr lang="en-GB" sz="1400" b="1" dirty="0"/>
              <a:t>blooms. </a:t>
            </a:r>
            <a:r>
              <a:rPr lang="en-GB" sz="1400" dirty="0"/>
              <a:t>These drift near the surface of the ocean and are often visible from space. Check out the satellite image on the next slide.</a:t>
            </a:r>
            <a:endParaRPr lang="en-GB" sz="1000" dirty="0"/>
          </a:p>
        </p:txBody>
      </p:sp>
    </p:spTree>
    <p:extLst>
      <p:ext uri="{BB962C8B-B14F-4D97-AF65-F5344CB8AC3E}">
        <p14:creationId xmlns:p14="http://schemas.microsoft.com/office/powerpoint/2010/main" val="184472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37"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5168" y="423673"/>
            <a:ext cx="8255000" cy="1084285"/>
          </a:xfrm>
          <a:prstGeom prst="round2SameRect">
            <a:avLst/>
          </a:prstGeom>
          <a:solidFill>
            <a:srgbClr val="E87621"/>
          </a:solidFill>
        </p:spPr>
        <p:txBody>
          <a:bodyPr>
            <a:noAutofit/>
          </a:bodyPr>
          <a:lstStyle/>
          <a:p>
            <a:r>
              <a:rPr lang="en-GB" sz="2800" dirty="0">
                <a:solidFill>
                  <a:schemeClr val="bg1"/>
                </a:solidFill>
                <a:latin typeface="+mn-lt"/>
              </a:rPr>
              <a:t>Phytoplankton and Poo</a:t>
            </a:r>
            <a:endParaRPr lang="en-GB" sz="1000" dirty="0">
              <a:solidFill>
                <a:schemeClr val="bg1"/>
              </a:solidFill>
              <a:latin typeface="+mn-lt"/>
            </a:endParaRPr>
          </a:p>
        </p:txBody>
      </p:sp>
      <p:pic>
        <p:nvPicPr>
          <p:cNvPr id="7" name="Picture 6">
            <a:extLst>
              <a:ext uri="{FF2B5EF4-FFF2-40B4-BE49-F238E27FC236}">
                <a16:creationId xmlns:a16="http://schemas.microsoft.com/office/drawing/2014/main" id="{2992E095-4693-A64F-96B9-FD84A82D5F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726655"/>
            <a:ext cx="4505036" cy="4505036"/>
          </a:xfrm>
          <a:prstGeom prst="roundRect">
            <a:avLst>
              <a:gd name="adj" fmla="val 3956"/>
            </a:avLst>
          </a:prstGeom>
        </p:spPr>
      </p:pic>
      <p:grpSp>
        <p:nvGrpSpPr>
          <p:cNvPr id="2" name="Group 1">
            <a:extLst>
              <a:ext uri="{FF2B5EF4-FFF2-40B4-BE49-F238E27FC236}">
                <a16:creationId xmlns:a16="http://schemas.microsoft.com/office/drawing/2014/main" id="{6C450C41-21A1-0C42-A7F0-1471B4140532}"/>
              </a:ext>
            </a:extLst>
          </p:cNvPr>
          <p:cNvGrpSpPr/>
          <p:nvPr/>
        </p:nvGrpSpPr>
        <p:grpSpPr>
          <a:xfrm>
            <a:off x="3163455" y="2198840"/>
            <a:ext cx="4978399" cy="1462290"/>
            <a:chOff x="3163455" y="2198840"/>
            <a:chExt cx="4978399" cy="1462290"/>
          </a:xfrm>
        </p:grpSpPr>
        <p:cxnSp>
          <p:nvCxnSpPr>
            <p:cNvPr id="13" name="Straight Arrow Connector 12">
              <a:extLst>
                <a:ext uri="{FF2B5EF4-FFF2-40B4-BE49-F238E27FC236}">
                  <a16:creationId xmlns:a16="http://schemas.microsoft.com/office/drawing/2014/main" id="{2870E107-97CD-B446-A67C-A6E766728235}"/>
                </a:ext>
              </a:extLst>
            </p:cNvPr>
            <p:cNvCxnSpPr>
              <a:cxnSpLocks/>
            </p:cNvCxnSpPr>
            <p:nvPr/>
          </p:nvCxnSpPr>
          <p:spPr>
            <a:xfrm flipH="1">
              <a:off x="3163455" y="2886364"/>
              <a:ext cx="2807854" cy="701963"/>
            </a:xfrm>
            <a:prstGeom prst="straightConnector1">
              <a:avLst/>
            </a:prstGeom>
            <a:ln w="38100">
              <a:solidFill>
                <a:srgbClr val="E87621"/>
              </a:solidFill>
              <a:tailEnd type="triangle"/>
            </a:ln>
          </p:spPr>
          <p:style>
            <a:lnRef idx="1">
              <a:schemeClr val="accent1"/>
            </a:lnRef>
            <a:fillRef idx="0">
              <a:schemeClr val="accent1"/>
            </a:fillRef>
            <a:effectRef idx="0">
              <a:schemeClr val="accent1"/>
            </a:effectRef>
            <a:fontRef idx="minor">
              <a:schemeClr val="tx1"/>
            </a:fontRef>
          </p:style>
        </p:cxnSp>
        <p:sp>
          <p:nvSpPr>
            <p:cNvPr id="8" name="Round Diagonal Corner of Rectangle 7">
              <a:extLst>
                <a:ext uri="{FF2B5EF4-FFF2-40B4-BE49-F238E27FC236}">
                  <a16:creationId xmlns:a16="http://schemas.microsoft.com/office/drawing/2014/main" id="{4BD46765-0928-004C-B348-34E283D36078}"/>
                </a:ext>
              </a:extLst>
            </p:cNvPr>
            <p:cNvSpPr/>
            <p:nvPr/>
          </p:nvSpPr>
          <p:spPr>
            <a:xfrm>
              <a:off x="5823527" y="2198840"/>
              <a:ext cx="2318327" cy="1462290"/>
            </a:xfrm>
            <a:prstGeom prst="round2DiagRect">
              <a:avLst>
                <a:gd name="adj1" fmla="val 28512"/>
                <a:gd name="adj2" fmla="val 0"/>
              </a:avLst>
            </a:prstGeom>
            <a:solidFill>
              <a:srgbClr val="E87621"/>
            </a:solidFill>
            <a:ln w="28575">
              <a:noFill/>
            </a:ln>
          </p:spPr>
          <p:txBody>
            <a:bodyPr wrap="square" lIns="180000" tIns="180000" rIns="180000" bIns="180000" anchor="ctr" anchorCtr="0">
              <a:spAutoFit/>
            </a:bodyPr>
            <a:lstStyle/>
            <a:p>
              <a:r>
                <a:rPr lang="en-GB" sz="1400" dirty="0">
                  <a:solidFill>
                    <a:schemeClr val="bg1"/>
                  </a:solidFill>
                </a:rPr>
                <a:t>You can see the turquoise blooms of phytoplankton floating on the water.</a:t>
              </a:r>
              <a:endParaRPr lang="en-GB" sz="1100" dirty="0">
                <a:solidFill>
                  <a:schemeClr val="bg1"/>
                </a:solidFill>
              </a:endParaRPr>
            </a:p>
          </p:txBody>
        </p:sp>
      </p:grpSp>
      <p:sp>
        <p:nvSpPr>
          <p:cNvPr id="4" name="TextBox 3">
            <a:extLst>
              <a:ext uri="{FF2B5EF4-FFF2-40B4-BE49-F238E27FC236}">
                <a16:creationId xmlns:a16="http://schemas.microsoft.com/office/drawing/2014/main" id="{9C9A78E4-78FE-8A49-96FF-1102CC53A434}"/>
              </a:ext>
            </a:extLst>
          </p:cNvPr>
          <p:cNvSpPr txBox="1"/>
          <p:nvPr/>
        </p:nvSpPr>
        <p:spPr>
          <a:xfrm>
            <a:off x="6955277" y="524320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9200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5168" y="423673"/>
            <a:ext cx="8249653" cy="1084285"/>
          </a:xfrm>
          <a:prstGeom prst="round2SameRect">
            <a:avLst/>
          </a:prstGeom>
          <a:solidFill>
            <a:srgbClr val="E87621"/>
          </a:solidFill>
        </p:spPr>
        <p:txBody>
          <a:bodyPr>
            <a:noAutofit/>
          </a:bodyPr>
          <a:lstStyle/>
          <a:p>
            <a:r>
              <a:rPr lang="en-GB" sz="2800" dirty="0">
                <a:solidFill>
                  <a:schemeClr val="bg1"/>
                </a:solidFill>
                <a:latin typeface="+mn-lt"/>
              </a:rPr>
              <a:t>Phytoplankton and Poo</a:t>
            </a:r>
            <a:endParaRPr lang="en-GB" sz="1000" dirty="0">
              <a:solidFill>
                <a:schemeClr val="bg1"/>
              </a:solidFill>
              <a:latin typeface="+mn-lt"/>
            </a:endParaRPr>
          </a:p>
        </p:txBody>
      </p:sp>
      <p:sp>
        <p:nvSpPr>
          <p:cNvPr id="6" name="Rectangle 5">
            <a:extLst>
              <a:ext uri="{FF2B5EF4-FFF2-40B4-BE49-F238E27FC236}">
                <a16:creationId xmlns:a16="http://schemas.microsoft.com/office/drawing/2014/main" id="{71880735-2ECD-874F-BC90-44066E41E256}"/>
              </a:ext>
            </a:extLst>
          </p:cNvPr>
          <p:cNvSpPr/>
          <p:nvPr/>
        </p:nvSpPr>
        <p:spPr>
          <a:xfrm>
            <a:off x="840087" y="3368222"/>
            <a:ext cx="7455803" cy="954107"/>
          </a:xfrm>
          <a:prstGeom prst="rect">
            <a:avLst/>
          </a:prstGeom>
        </p:spPr>
        <p:txBody>
          <a:bodyPr wrap="square">
            <a:spAutoFit/>
          </a:bodyPr>
          <a:lstStyle/>
          <a:p>
            <a:r>
              <a:rPr lang="en-GB" sz="1400" dirty="0"/>
              <a:t>If the phytoplankton don’t get eaten by other sea animals, they eventually die and sink </a:t>
            </a:r>
            <a:br>
              <a:rPr lang="en-GB" sz="1400" dirty="0"/>
            </a:br>
            <a:r>
              <a:rPr lang="en-GB" sz="1400" dirty="0"/>
              <a:t>to the bottom of the ocean, taking the </a:t>
            </a:r>
            <a:r>
              <a:rPr lang="en-GB" sz="1400" b="1" dirty="0"/>
              <a:t>carbon </a:t>
            </a:r>
            <a:r>
              <a:rPr lang="en-GB" sz="1400" dirty="0"/>
              <a:t>part of  CO</a:t>
            </a:r>
            <a:r>
              <a:rPr lang="en-GB" sz="1400" baseline="-25000" dirty="0"/>
              <a:t>2</a:t>
            </a:r>
            <a:r>
              <a:rPr lang="en-GB" sz="1400" dirty="0"/>
              <a:t> with them. These carbon deposits can remain there for a really long time - thousands of years. The deep oceans become a vast </a:t>
            </a:r>
            <a:r>
              <a:rPr lang="en-GB" sz="1400" b="1" dirty="0"/>
              <a:t>carbon sink</a:t>
            </a:r>
            <a:r>
              <a:rPr lang="en-GB" sz="1400" dirty="0"/>
              <a:t> that traps and stores this excess carbon.</a:t>
            </a:r>
            <a:endParaRPr lang="en-GB" sz="800" dirty="0"/>
          </a:p>
        </p:txBody>
      </p:sp>
      <p:sp>
        <p:nvSpPr>
          <p:cNvPr id="12" name="Round Same-side Corner of Rectangle 11">
            <a:extLst>
              <a:ext uri="{FF2B5EF4-FFF2-40B4-BE49-F238E27FC236}">
                <a16:creationId xmlns:a16="http://schemas.microsoft.com/office/drawing/2014/main" id="{70071CDC-26AC-5F49-8CB0-A7E2E261CE50}"/>
              </a:ext>
            </a:extLst>
          </p:cNvPr>
          <p:cNvSpPr/>
          <p:nvPr/>
        </p:nvSpPr>
        <p:spPr>
          <a:xfrm>
            <a:off x="711199" y="1744311"/>
            <a:ext cx="7716984" cy="1320090"/>
          </a:xfrm>
          <a:prstGeom prst="round2SameRect">
            <a:avLst>
              <a:gd name="adj1" fmla="val 25001"/>
              <a:gd name="adj2" fmla="val 0"/>
            </a:avLst>
          </a:prstGeom>
          <a:solidFill>
            <a:srgbClr val="71C5E8"/>
          </a:solidFill>
          <a:ln w="28575">
            <a:solidFill>
              <a:srgbClr val="71C5E8"/>
            </a:solidFill>
          </a:ln>
        </p:spPr>
        <p:txBody>
          <a:bodyPr wrap="square" lIns="180000" tIns="180000" rIns="180000" bIns="180000">
            <a:spAutoFit/>
          </a:bodyPr>
          <a:lstStyle/>
          <a:p>
            <a:r>
              <a:rPr lang="en-GB" sz="1400" dirty="0">
                <a:solidFill>
                  <a:schemeClr val="bg1"/>
                </a:solidFill>
              </a:rPr>
              <a:t>Iron is an essential nutrient required for </a:t>
            </a:r>
            <a:r>
              <a:rPr lang="en-GB" sz="1400" b="1" dirty="0">
                <a:solidFill>
                  <a:schemeClr val="bg1"/>
                </a:solidFill>
              </a:rPr>
              <a:t>photosynthesis</a:t>
            </a:r>
            <a:r>
              <a:rPr lang="en-GB" sz="1400" dirty="0">
                <a:solidFill>
                  <a:schemeClr val="bg1"/>
                </a:solidFill>
              </a:rPr>
              <a:t>. When there are large phytoplankton blooms, they begin to photosynthesize, converting tons of sugar out of carbon dioxide (CO</a:t>
            </a:r>
            <a:r>
              <a:rPr lang="en-GB" sz="1400" baseline="-25000" dirty="0">
                <a:solidFill>
                  <a:schemeClr val="bg1"/>
                </a:solidFill>
              </a:rPr>
              <a:t>2</a:t>
            </a:r>
            <a:r>
              <a:rPr lang="en-GB" sz="1400" dirty="0">
                <a:solidFill>
                  <a:schemeClr val="bg1"/>
                </a:solidFill>
              </a:rPr>
              <a:t>) and water. In the process, they absorb lots of dissolved CO</a:t>
            </a:r>
            <a:r>
              <a:rPr lang="en-GB" sz="1400" baseline="-25000" dirty="0">
                <a:solidFill>
                  <a:schemeClr val="bg1"/>
                </a:solidFill>
              </a:rPr>
              <a:t>2</a:t>
            </a:r>
            <a:r>
              <a:rPr lang="en-GB" sz="1400" dirty="0">
                <a:solidFill>
                  <a:schemeClr val="bg1"/>
                </a:solidFill>
              </a:rPr>
              <a:t>, which has ended up in the ocean from the air. </a:t>
            </a:r>
            <a:endParaRPr lang="en-GB" sz="1000" dirty="0">
              <a:solidFill>
                <a:schemeClr val="bg1"/>
              </a:solidFill>
            </a:endParaRPr>
          </a:p>
        </p:txBody>
      </p:sp>
      <p:grpSp>
        <p:nvGrpSpPr>
          <p:cNvPr id="17" name="Group 16">
            <a:extLst>
              <a:ext uri="{FF2B5EF4-FFF2-40B4-BE49-F238E27FC236}">
                <a16:creationId xmlns:a16="http://schemas.microsoft.com/office/drawing/2014/main" id="{EFCE80ED-42CF-414E-ADDC-C0CEF468000A}"/>
              </a:ext>
            </a:extLst>
          </p:cNvPr>
          <p:cNvGrpSpPr/>
          <p:nvPr/>
        </p:nvGrpSpPr>
        <p:grpSpPr>
          <a:xfrm>
            <a:off x="711199" y="4738607"/>
            <a:ext cx="7716984" cy="1417406"/>
            <a:chOff x="711199" y="4738607"/>
            <a:chExt cx="7716984" cy="1417406"/>
          </a:xfrm>
        </p:grpSpPr>
        <p:grpSp>
          <p:nvGrpSpPr>
            <p:cNvPr id="16" name="Group 15">
              <a:extLst>
                <a:ext uri="{FF2B5EF4-FFF2-40B4-BE49-F238E27FC236}">
                  <a16:creationId xmlns:a16="http://schemas.microsoft.com/office/drawing/2014/main" id="{7727881D-D796-6B4B-A4E7-F257B154AB66}"/>
                </a:ext>
              </a:extLst>
            </p:cNvPr>
            <p:cNvGrpSpPr/>
            <p:nvPr/>
          </p:nvGrpSpPr>
          <p:grpSpPr>
            <a:xfrm>
              <a:off x="711199" y="4738607"/>
              <a:ext cx="7716983" cy="1417406"/>
              <a:chOff x="711199" y="4738607"/>
              <a:chExt cx="7716983" cy="1417406"/>
            </a:xfrm>
          </p:grpSpPr>
          <p:pic>
            <p:nvPicPr>
              <p:cNvPr id="15" name="Picture 14">
                <a:extLst>
                  <a:ext uri="{FF2B5EF4-FFF2-40B4-BE49-F238E27FC236}">
                    <a16:creationId xmlns:a16="http://schemas.microsoft.com/office/drawing/2014/main" id="{D053A67D-DBC4-3441-9B6C-5E26E96818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08608" y="4738607"/>
                <a:ext cx="1619574" cy="1417406"/>
              </a:xfrm>
              <a:prstGeom prst="rect">
                <a:avLst/>
              </a:prstGeom>
            </p:spPr>
          </p:pic>
          <p:pic>
            <p:nvPicPr>
              <p:cNvPr id="7" name="Picture 6">
                <a:extLst>
                  <a:ext uri="{FF2B5EF4-FFF2-40B4-BE49-F238E27FC236}">
                    <a16:creationId xmlns:a16="http://schemas.microsoft.com/office/drawing/2014/main" id="{7FE1A119-86B5-E44D-9114-CF544C797B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9034" y="4738607"/>
                <a:ext cx="1619574" cy="1417406"/>
              </a:xfrm>
              <a:prstGeom prst="rect">
                <a:avLst/>
              </a:prstGeom>
            </p:spPr>
          </p:pic>
          <p:sp>
            <p:nvSpPr>
              <p:cNvPr id="10" name="Rectangle 9">
                <a:extLst>
                  <a:ext uri="{FF2B5EF4-FFF2-40B4-BE49-F238E27FC236}">
                    <a16:creationId xmlns:a16="http://schemas.microsoft.com/office/drawing/2014/main" id="{7A362FA8-1BC8-AD4F-8E31-F7370EAC3970}"/>
                  </a:ext>
                </a:extLst>
              </p:cNvPr>
              <p:cNvSpPr/>
              <p:nvPr/>
            </p:nvSpPr>
            <p:spPr>
              <a:xfrm>
                <a:off x="711199" y="4738607"/>
                <a:ext cx="4477834" cy="141740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E2C0FA-89B0-3B4D-B0C3-160B4F997FC8}"/>
                  </a:ext>
                </a:extLst>
              </p:cNvPr>
              <p:cNvSpPr/>
              <p:nvPr/>
            </p:nvSpPr>
            <p:spPr>
              <a:xfrm>
                <a:off x="840087" y="5077978"/>
                <a:ext cx="4162415" cy="738664"/>
              </a:xfrm>
              <a:prstGeom prst="rect">
                <a:avLst/>
              </a:prstGeom>
            </p:spPr>
            <p:txBody>
              <a:bodyPr wrap="square">
                <a:spAutoFit/>
              </a:bodyPr>
              <a:lstStyle/>
              <a:p>
                <a:r>
                  <a:rPr lang="en-GB" sz="1400" dirty="0"/>
                  <a:t>Phytoplankton capture an estimated 40% of all the CO</a:t>
                </a:r>
                <a:r>
                  <a:rPr lang="en-GB" sz="1400" baseline="-25000" dirty="0"/>
                  <a:t>2</a:t>
                </a:r>
                <a:r>
                  <a:rPr lang="en-GB" sz="1400" dirty="0"/>
                  <a:t> produced, four times the amount captured by the Amazon rainforest.</a:t>
                </a:r>
                <a:endParaRPr lang="en-GB" sz="800" dirty="0"/>
              </a:p>
            </p:txBody>
          </p:sp>
        </p:grpSp>
        <p:sp>
          <p:nvSpPr>
            <p:cNvPr id="13" name="Rectangle 12">
              <a:extLst>
                <a:ext uri="{FF2B5EF4-FFF2-40B4-BE49-F238E27FC236}">
                  <a16:creationId xmlns:a16="http://schemas.microsoft.com/office/drawing/2014/main" id="{2FE6B12E-5E70-8A48-B9F7-7E942A014281}"/>
                </a:ext>
              </a:extLst>
            </p:cNvPr>
            <p:cNvSpPr/>
            <p:nvPr/>
          </p:nvSpPr>
          <p:spPr>
            <a:xfrm>
              <a:off x="5189033" y="4738607"/>
              <a:ext cx="1619575" cy="141740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1E5C2C-7BE7-1240-B119-099138A11FEC}"/>
                </a:ext>
              </a:extLst>
            </p:cNvPr>
            <p:cNvSpPr/>
            <p:nvPr/>
          </p:nvSpPr>
          <p:spPr>
            <a:xfrm>
              <a:off x="6808608" y="4738607"/>
              <a:ext cx="1619575" cy="141740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343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492</TotalTime>
  <Words>2337</Words>
  <Application>Microsoft Macintosh PowerPoint</Application>
  <PresentationFormat>On-screen Show (4:3)</PresentationFormat>
  <Paragraphs>124</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Twinkl</vt:lpstr>
      <vt:lpstr>Calibri</vt:lpstr>
      <vt:lpstr>Arial</vt:lpstr>
      <vt:lpstr>Office Theme</vt:lpstr>
      <vt:lpstr>PowerPoint Presentation</vt:lpstr>
      <vt:lpstr>So What Do You Already Know About Whales?</vt:lpstr>
      <vt:lpstr>A Little Bit of History...</vt:lpstr>
      <vt:lpstr>A Little Bit of History Continued...</vt:lpstr>
      <vt:lpstr>Eat, Poo, Repeat.</vt:lpstr>
      <vt:lpstr>Eat, Poo, Repeat.</vt:lpstr>
      <vt:lpstr>A Little Bit of History Continued...</vt:lpstr>
      <vt:lpstr>Phytoplankton and Poo</vt:lpstr>
      <vt:lpstr>Phytoplankton and Poo</vt:lpstr>
      <vt:lpstr>But That's Not All...</vt:lpstr>
      <vt:lpstr>And There's More...</vt:lpstr>
      <vt:lpstr>HANG ON A MINUTE! STOP!</vt:lpstr>
      <vt:lpstr>HANG ON A MINUTE! STOP!</vt:lpstr>
      <vt:lpstr>But... Whales Are Still Threatened</vt:lpstr>
      <vt:lpstr>But... Whales Are Still Threatened</vt:lpstr>
      <vt:lpstr>But... Whales Are Still Threatened</vt:lpstr>
      <vt:lpstr>But... Whales Are Still Threatened</vt:lpstr>
      <vt:lpstr>How Could We Help?</vt:lpstr>
      <vt:lpstr>How Could We Help?</vt:lpstr>
      <vt:lpstr>Whale Poo Could Help Save the World!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twiknl</dc:creator>
  <cp:lastModifiedBy>twinkl twiknl</cp:lastModifiedBy>
  <cp:revision>38</cp:revision>
  <dcterms:created xsi:type="dcterms:W3CDTF">2021-11-02T14:01:38Z</dcterms:created>
  <dcterms:modified xsi:type="dcterms:W3CDTF">2021-11-10T10:25:14Z</dcterms:modified>
</cp:coreProperties>
</file>