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7" r:id="rId2"/>
    <p:sldId id="258" r:id="rId3"/>
    <p:sldId id="284" r:id="rId4"/>
    <p:sldId id="286" r:id="rId5"/>
    <p:sldId id="288" r:id="rId6"/>
    <p:sldId id="290" r:id="rId7"/>
    <p:sldId id="292" r:id="rId8"/>
    <p:sldId id="294" r:id="rId9"/>
    <p:sldId id="296" r:id="rId10"/>
    <p:sldId id="298" r:id="rId11"/>
    <p:sldId id="300" r:id="rId12"/>
    <p:sldId id="302" r:id="rId13"/>
    <p:sldId id="304" r:id="rId14"/>
    <p:sldId id="306"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7"/>
    <a:srgbClr val="007AC2"/>
    <a:srgbClr val="0076B0"/>
    <a:srgbClr val="AFDEF9"/>
    <a:srgbClr val="F08215"/>
    <a:srgbClr val="47B1E5"/>
    <a:srgbClr val="01407D"/>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7" autoAdjust="0"/>
    <p:restoredTop sz="94660"/>
  </p:normalViewPr>
  <p:slideViewPr>
    <p:cSldViewPr snapToGrid="0" showGuides="1">
      <p:cViewPr varScale="1">
        <p:scale>
          <a:sx n="114" d="100"/>
          <a:sy n="114" d="100"/>
        </p:scale>
        <p:origin x="1572"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22/11/2021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dirty="0"/>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22/11/2021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nz/resources/new-zealand-resources/new-zealand-partnerships/project-jonah-partnerships-new-zealand"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nz/resources/new-zealand-resources/new-zealand-partnerships/project-jonah-partnerships-new-zealand"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14590" y="6072668"/>
            <a:ext cx="862043"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7040751"/>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49399"/>
            <a:ext cx="8220075" cy="994306"/>
          </a:xfrm>
          <a:prstGeom prst="round2SameRect">
            <a:avLst>
              <a:gd name="adj1" fmla="val 15326"/>
              <a:gd name="adj2" fmla="val 0"/>
            </a:avLst>
          </a:prstGeom>
          <a:solidFill>
            <a:srgbClr val="F08215"/>
          </a:solidFill>
        </p:spPr>
        <p:txBody>
          <a:bodyPr>
            <a:noAutofit/>
          </a:bodyPr>
          <a:lstStyle>
            <a:lvl1pPr>
              <a:defRPr>
                <a:solidFill>
                  <a:schemeClr val="bg1"/>
                </a:solidFill>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54380955"/>
      </p:ext>
    </p:extLst>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29337" y="607266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1973774"/>
      </p:ext>
    </p:extLst>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ransition spd="slow">
    <p:wipe dir="u"/>
  </p:transition>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E229FE-2614-4015-A7E7-B402E79292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0" t="44444" r="34637" b="6553"/>
          <a:stretch/>
        </p:blipFill>
        <p:spPr>
          <a:xfrm>
            <a:off x="950645" y="1709185"/>
            <a:ext cx="3626716" cy="4335905"/>
          </a:xfrm>
          <a:prstGeom prst="rect">
            <a:avLst/>
          </a:prstGeom>
        </p:spPr>
      </p:pic>
      <p:sp>
        <p:nvSpPr>
          <p:cNvPr id="21" name="Title 20"/>
          <p:cNvSpPr>
            <a:spLocks noGrp="1"/>
          </p:cNvSpPr>
          <p:nvPr>
            <p:ph type="title"/>
          </p:nvPr>
        </p:nvSpPr>
        <p:spPr/>
        <p:txBody>
          <a:bodyPr anchor="ctr" anchorCtr="0"/>
          <a:lstStyle/>
          <a:p>
            <a:pPr algn="ctr"/>
            <a:r>
              <a:rPr lang="en-GB" sz="3600" dirty="0">
                <a:latin typeface="+mn-lt"/>
              </a:rPr>
              <a:t>Sperm Whale</a:t>
            </a:r>
          </a:p>
        </p:txBody>
      </p:sp>
      <p:pic>
        <p:nvPicPr>
          <p:cNvPr id="3" name="Picture 2">
            <a:extLst>
              <a:ext uri="{FF2B5EF4-FFF2-40B4-BE49-F238E27FC236}">
                <a16:creationId xmlns:a16="http://schemas.microsoft.com/office/drawing/2014/main" id="{E40A8F9F-3146-46E9-814F-7B302F6A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817" y="2940293"/>
            <a:ext cx="898351" cy="369333"/>
          </a:xfrm>
          <a:prstGeom prst="rect">
            <a:avLst/>
          </a:prstGeom>
        </p:spPr>
      </p:pic>
      <p:sp>
        <p:nvSpPr>
          <p:cNvPr id="8" name="TextBox 7">
            <a:extLst>
              <a:ext uri="{FF2B5EF4-FFF2-40B4-BE49-F238E27FC236}">
                <a16:creationId xmlns:a16="http://schemas.microsoft.com/office/drawing/2014/main" id="{66555FE2-22AA-4EE0-8F9C-B809876CBC45}"/>
              </a:ext>
            </a:extLst>
          </p:cNvPr>
          <p:cNvSpPr txBox="1"/>
          <p:nvPr/>
        </p:nvSpPr>
        <p:spPr>
          <a:xfrm>
            <a:off x="3913702" y="3385134"/>
            <a:ext cx="1138922" cy="369332"/>
          </a:xfrm>
          <a:prstGeom prst="rect">
            <a:avLst/>
          </a:prstGeom>
          <a:noFill/>
        </p:spPr>
        <p:txBody>
          <a:bodyPr wrap="square">
            <a:spAutoFit/>
          </a:bodyPr>
          <a:lstStyle/>
          <a:p>
            <a:pPr algn="ctr"/>
            <a:r>
              <a:rPr lang="en-GB" b="1" dirty="0">
                <a:solidFill>
                  <a:srgbClr val="007AC2"/>
                </a:solidFill>
              </a:rPr>
              <a:t>Kaikōura</a:t>
            </a:r>
          </a:p>
        </p:txBody>
      </p:sp>
      <p:grpSp>
        <p:nvGrpSpPr>
          <p:cNvPr id="6" name="Group 5">
            <a:extLst>
              <a:ext uri="{FF2B5EF4-FFF2-40B4-BE49-F238E27FC236}">
                <a16:creationId xmlns:a16="http://schemas.microsoft.com/office/drawing/2014/main" id="{6E4A578A-6CBE-4F7C-B355-211D93DC6695}"/>
              </a:ext>
            </a:extLst>
          </p:cNvPr>
          <p:cNvGrpSpPr/>
          <p:nvPr/>
        </p:nvGrpSpPr>
        <p:grpSpPr>
          <a:xfrm>
            <a:off x="6217678" y="5309169"/>
            <a:ext cx="2926323" cy="849052"/>
            <a:chOff x="6217678" y="5309169"/>
            <a:chExt cx="2926323" cy="849052"/>
          </a:xfrm>
        </p:grpSpPr>
        <p:sp>
          <p:nvSpPr>
            <p:cNvPr id="9" name="Rectangle 8">
              <a:extLst>
                <a:ext uri="{FF2B5EF4-FFF2-40B4-BE49-F238E27FC236}">
                  <a16:creationId xmlns:a16="http://schemas.microsoft.com/office/drawing/2014/main" id="{41BE2638-1B96-478A-BA8D-353A9299F54A}"/>
                </a:ext>
              </a:extLst>
            </p:cNvPr>
            <p:cNvSpPr/>
            <p:nvPr/>
          </p:nvSpPr>
          <p:spPr>
            <a:xfrm>
              <a:off x="6374675" y="5309170"/>
              <a:ext cx="2769326"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South Island</a:t>
              </a:r>
            </a:p>
            <a:p>
              <a:pPr>
                <a:spcAft>
                  <a:spcPts val="600"/>
                </a:spcAft>
              </a:pPr>
              <a:r>
                <a:rPr lang="en-GB" dirty="0"/>
                <a:t>Te Waipounamu</a:t>
              </a:r>
            </a:p>
          </p:txBody>
        </p:sp>
        <p:pic>
          <p:nvPicPr>
            <p:cNvPr id="11" name="Picture 10">
              <a:extLst>
                <a:ext uri="{FF2B5EF4-FFF2-40B4-BE49-F238E27FC236}">
                  <a16:creationId xmlns:a16="http://schemas.microsoft.com/office/drawing/2014/main" id="{6E858A84-2423-4F82-8769-D970DBA3AA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7" t="46961" r="28143" b="4290"/>
            <a:stretch/>
          </p:blipFill>
          <p:spPr>
            <a:xfrm flipH="1">
              <a:off x="6217678" y="5309169"/>
              <a:ext cx="150121" cy="849051"/>
            </a:xfrm>
            <a:prstGeom prst="rect">
              <a:avLst/>
            </a:prstGeom>
            <a:ln w="12700">
              <a:solidFill>
                <a:srgbClr val="007AC2"/>
              </a:solidFill>
            </a:ln>
          </p:spPr>
        </p:pic>
      </p:grpSp>
      <p:pic>
        <p:nvPicPr>
          <p:cNvPr id="10" name="Picture 9">
            <a:extLst>
              <a:ext uri="{FF2B5EF4-FFF2-40B4-BE49-F238E27FC236}">
                <a16:creationId xmlns:a16="http://schemas.microsoft.com/office/drawing/2014/main" id="{F58BC7CA-4C51-4AD3-9038-1A2B5C9CDA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grpSp>
        <p:nvGrpSpPr>
          <p:cNvPr id="12" name="Group 11">
            <a:extLst>
              <a:ext uri="{FF2B5EF4-FFF2-40B4-BE49-F238E27FC236}">
                <a16:creationId xmlns:a16="http://schemas.microsoft.com/office/drawing/2014/main" id="{F07EAA79-8EF7-4C43-8A24-D450FB15FCD4}"/>
              </a:ext>
            </a:extLst>
          </p:cNvPr>
          <p:cNvGrpSpPr/>
          <p:nvPr/>
        </p:nvGrpSpPr>
        <p:grpSpPr>
          <a:xfrm>
            <a:off x="5694361" y="1443705"/>
            <a:ext cx="2973835" cy="2838201"/>
            <a:chOff x="147944" y="1443705"/>
            <a:chExt cx="2747972" cy="2622639"/>
          </a:xfrm>
        </p:grpSpPr>
        <p:grpSp>
          <p:nvGrpSpPr>
            <p:cNvPr id="13" name="Group 12">
              <a:extLst>
                <a:ext uri="{FF2B5EF4-FFF2-40B4-BE49-F238E27FC236}">
                  <a16:creationId xmlns:a16="http://schemas.microsoft.com/office/drawing/2014/main" id="{FF020EA9-6334-4656-A328-9AE4A1D7F233}"/>
                </a:ext>
              </a:extLst>
            </p:cNvPr>
            <p:cNvGrpSpPr/>
            <p:nvPr/>
          </p:nvGrpSpPr>
          <p:grpSpPr>
            <a:xfrm>
              <a:off x="275971" y="1446399"/>
              <a:ext cx="2619945" cy="2619945"/>
              <a:chOff x="295534" y="1454945"/>
              <a:chExt cx="2619945" cy="2619945"/>
            </a:xfrm>
          </p:grpSpPr>
          <p:sp>
            <p:nvSpPr>
              <p:cNvPr id="15" name="Teardrop 14">
                <a:extLst>
                  <a:ext uri="{FF2B5EF4-FFF2-40B4-BE49-F238E27FC236}">
                    <a16:creationId xmlns:a16="http://schemas.microsoft.com/office/drawing/2014/main" id="{75020F71-D0AE-42EF-B636-82BF211B2860}"/>
                  </a:ext>
                </a:extLst>
              </p:cNvPr>
              <p:cNvSpPr/>
              <p:nvPr/>
            </p:nvSpPr>
            <p:spPr>
              <a:xfrm>
                <a:off x="295534" y="1454945"/>
                <a:ext cx="2619945" cy="2619945"/>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D750AF8-A9AA-40BE-A0EE-443996BE994E}"/>
                  </a:ext>
                </a:extLst>
              </p:cNvPr>
              <p:cNvSpPr txBox="1"/>
              <p:nvPr/>
            </p:nvSpPr>
            <p:spPr>
              <a:xfrm>
                <a:off x="521773" y="2377678"/>
                <a:ext cx="2167465" cy="1365124"/>
              </a:xfrm>
              <a:prstGeom prst="rect">
                <a:avLst/>
              </a:prstGeom>
              <a:noFill/>
            </p:spPr>
            <p:txBody>
              <a:bodyPr wrap="square">
                <a:spAutoFit/>
              </a:bodyPr>
              <a:lstStyle/>
              <a:p>
                <a:pPr algn="ctr"/>
                <a:r>
                  <a:rPr lang="en-GB" sz="1800" b="0" i="0" u="none" strike="noStrike" dirty="0">
                    <a:solidFill>
                      <a:schemeClr val="bg1"/>
                    </a:solidFill>
                    <a:effectLst/>
                  </a:rPr>
                  <a:t>Sperm whales (</a:t>
                </a:r>
                <a:r>
                  <a:rPr lang="en-GB" sz="1800" b="0" i="0" u="none" strike="noStrike" dirty="0" err="1">
                    <a:solidFill>
                      <a:schemeClr val="bg1"/>
                    </a:solidFill>
                    <a:effectLst/>
                  </a:rPr>
                  <a:t>Parāoa</a:t>
                </a:r>
                <a:r>
                  <a:rPr lang="en-GB" sz="1800" b="0" i="0" u="none" strike="noStrike" dirty="0">
                    <a:solidFill>
                      <a:schemeClr val="bg1"/>
                    </a:solidFill>
                    <a:effectLst/>
                  </a:rPr>
                  <a:t>) are found in the deep sea canyons near </a:t>
                </a:r>
                <a:r>
                  <a:rPr lang="en-GB" sz="1800" b="0" i="0" u="none" strike="noStrike" dirty="0" err="1">
                    <a:solidFill>
                      <a:schemeClr val="bg1"/>
                    </a:solidFill>
                    <a:effectLst/>
                  </a:rPr>
                  <a:t>Kaikōura</a:t>
                </a:r>
                <a:r>
                  <a:rPr lang="en-GB" sz="1800" b="0" i="0" u="none" strike="noStrike" dirty="0">
                    <a:solidFill>
                      <a:schemeClr val="bg1"/>
                    </a:solidFill>
                    <a:effectLst/>
                  </a:rPr>
                  <a:t>.</a:t>
                </a:r>
                <a:endParaRPr lang="en-GB" sz="1000" dirty="0">
                  <a:solidFill>
                    <a:schemeClr val="bg1"/>
                  </a:solidFill>
                </a:endParaRPr>
              </a:p>
            </p:txBody>
          </p:sp>
        </p:grpSp>
        <p:pic>
          <p:nvPicPr>
            <p:cNvPr id="14" name="Picture 13">
              <a:extLst>
                <a:ext uri="{FF2B5EF4-FFF2-40B4-BE49-F238E27FC236}">
                  <a16:creationId xmlns:a16="http://schemas.microsoft.com/office/drawing/2014/main" id="{81824820-4ACB-4907-BCCC-D962DDACEE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flipH="1">
              <a:off x="147944" y="1443705"/>
              <a:ext cx="2708952" cy="831126"/>
            </a:xfrm>
            <a:prstGeom prst="rect">
              <a:avLst/>
            </a:prstGeom>
          </p:spPr>
        </p:pic>
      </p:grpSp>
      <p:sp>
        <p:nvSpPr>
          <p:cNvPr id="17" name="Reveal button">
            <a:extLst>
              <a:ext uri="{FF2B5EF4-FFF2-40B4-BE49-F238E27FC236}">
                <a16:creationId xmlns:a16="http://schemas.microsoft.com/office/drawing/2014/main" id="{F4689499-52A5-4D07-9772-A074E672A941}"/>
              </a:ext>
            </a:extLst>
          </p:cNvPr>
          <p:cNvSpPr/>
          <p:nvPr/>
        </p:nvSpPr>
        <p:spPr>
          <a:xfrm>
            <a:off x="6214084" y="4771279"/>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356362132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000"/>
                            </p:stCondLst>
                            <p:childTnLst>
                              <p:par>
                                <p:cTn id="18" presetID="22" presetClass="entr" presetSubtype="2" fill="hold"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p:tgtEl>
                                          <p:spTgt spid="3"/>
                                        </p:tgtEl>
                                        <p:attrNameLst>
                                          <p:attrName>ppt_y</p:attrName>
                                        </p:attrNameLst>
                                      </p:cBhvr>
                                      <p:tavLst>
                                        <p:tav tm="0">
                                          <p:val>
                                            <p:strVal val="#ppt_y+#ppt_h*1.125000"/>
                                          </p:val>
                                        </p:tav>
                                        <p:tav tm="100000">
                                          <p:val>
                                            <p:strVal val="#ppt_y"/>
                                          </p:val>
                                        </p:tav>
                                      </p:tavLst>
                                    </p:anim>
                                    <p:animEffect transition="in" filter="wipe(up)">
                                      <p:cBhvr>
                                        <p:cTn id="31" dur="500"/>
                                        <p:tgtEl>
                                          <p:spTgt spid="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nextCondLst>
                <p:cond evt="onClick" delay="0">
                  <p:tgtEl>
                    <p:spTgt spid="17"/>
                  </p:tgtEl>
                </p:cond>
              </p:nextCondLst>
            </p:seq>
          </p:childTnLst>
        </p:cTn>
      </p:par>
    </p:tnLst>
    <p:bldLst>
      <p:bldP spid="8"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5F178E-00E9-4F7A-8B38-FBC806BF04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0" t="44444" r="34637" b="6553"/>
          <a:stretch/>
        </p:blipFill>
        <p:spPr>
          <a:xfrm>
            <a:off x="3143222" y="1877419"/>
            <a:ext cx="3626716" cy="4335905"/>
          </a:xfrm>
          <a:prstGeom prst="rect">
            <a:avLst/>
          </a:prstGeom>
        </p:spPr>
      </p:pic>
      <p:sp>
        <p:nvSpPr>
          <p:cNvPr id="21" name="Title 20"/>
          <p:cNvSpPr>
            <a:spLocks noGrp="1"/>
          </p:cNvSpPr>
          <p:nvPr>
            <p:ph type="title"/>
          </p:nvPr>
        </p:nvSpPr>
        <p:spPr/>
        <p:txBody>
          <a:bodyPr anchor="ctr" anchorCtr="0"/>
          <a:lstStyle/>
          <a:p>
            <a:pPr algn="ctr"/>
            <a:r>
              <a:rPr lang="en-GB" sz="3600" dirty="0">
                <a:latin typeface="+mn-lt"/>
              </a:rPr>
              <a:t>Humpback Whale</a:t>
            </a:r>
          </a:p>
        </p:txBody>
      </p:sp>
      <p:pic>
        <p:nvPicPr>
          <p:cNvPr id="3" name="Picture 2">
            <a:extLst>
              <a:ext uri="{FF2B5EF4-FFF2-40B4-BE49-F238E27FC236}">
                <a16:creationId xmlns:a16="http://schemas.microsoft.com/office/drawing/2014/main" id="{38C1A1F3-5398-40B1-86BB-9F4EF9532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387" y="1692221"/>
            <a:ext cx="825404" cy="458060"/>
          </a:xfrm>
          <a:prstGeom prst="rect">
            <a:avLst/>
          </a:prstGeom>
        </p:spPr>
      </p:pic>
      <p:grpSp>
        <p:nvGrpSpPr>
          <p:cNvPr id="4" name="Group 3">
            <a:extLst>
              <a:ext uri="{FF2B5EF4-FFF2-40B4-BE49-F238E27FC236}">
                <a16:creationId xmlns:a16="http://schemas.microsoft.com/office/drawing/2014/main" id="{FB33D772-BED9-41AA-B390-7AFCF0760031}"/>
              </a:ext>
            </a:extLst>
          </p:cNvPr>
          <p:cNvGrpSpPr/>
          <p:nvPr/>
        </p:nvGrpSpPr>
        <p:grpSpPr>
          <a:xfrm>
            <a:off x="6217678" y="5309169"/>
            <a:ext cx="2926323" cy="849052"/>
            <a:chOff x="6217678" y="5309169"/>
            <a:chExt cx="2926323" cy="849052"/>
          </a:xfrm>
        </p:grpSpPr>
        <p:sp>
          <p:nvSpPr>
            <p:cNvPr id="9" name="Rectangle 8">
              <a:extLst>
                <a:ext uri="{FF2B5EF4-FFF2-40B4-BE49-F238E27FC236}">
                  <a16:creationId xmlns:a16="http://schemas.microsoft.com/office/drawing/2014/main" id="{BB542967-B35C-4766-9060-F97E30C570DE}"/>
                </a:ext>
              </a:extLst>
            </p:cNvPr>
            <p:cNvSpPr/>
            <p:nvPr/>
          </p:nvSpPr>
          <p:spPr>
            <a:xfrm>
              <a:off x="6374675" y="5309170"/>
              <a:ext cx="2769326"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South Island</a:t>
              </a:r>
            </a:p>
            <a:p>
              <a:pPr>
                <a:spcAft>
                  <a:spcPts val="600"/>
                </a:spcAft>
              </a:pPr>
              <a:r>
                <a:rPr lang="en-GB" dirty="0"/>
                <a:t>Te Waipounamu</a:t>
              </a:r>
            </a:p>
          </p:txBody>
        </p:sp>
        <p:pic>
          <p:nvPicPr>
            <p:cNvPr id="11" name="Picture 10">
              <a:extLst>
                <a:ext uri="{FF2B5EF4-FFF2-40B4-BE49-F238E27FC236}">
                  <a16:creationId xmlns:a16="http://schemas.microsoft.com/office/drawing/2014/main" id="{DAECF3C6-E052-4D35-8A46-9AA77159F4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7" t="46961" r="28143" b="4290"/>
            <a:stretch/>
          </p:blipFill>
          <p:spPr>
            <a:xfrm flipH="1">
              <a:off x="6217678" y="5309169"/>
              <a:ext cx="150121" cy="849051"/>
            </a:xfrm>
            <a:prstGeom prst="rect">
              <a:avLst/>
            </a:prstGeom>
            <a:ln w="12700">
              <a:solidFill>
                <a:srgbClr val="007AC2"/>
              </a:solidFill>
            </a:ln>
          </p:spPr>
        </p:pic>
      </p:grpSp>
      <p:sp>
        <p:nvSpPr>
          <p:cNvPr id="13" name="TextBox 12">
            <a:extLst>
              <a:ext uri="{FF2B5EF4-FFF2-40B4-BE49-F238E27FC236}">
                <a16:creationId xmlns:a16="http://schemas.microsoft.com/office/drawing/2014/main" id="{D50FF3E9-3E27-49A7-BE5B-903FADF1A268}"/>
              </a:ext>
            </a:extLst>
          </p:cNvPr>
          <p:cNvSpPr txBox="1"/>
          <p:nvPr/>
        </p:nvSpPr>
        <p:spPr>
          <a:xfrm>
            <a:off x="6703284" y="2396957"/>
            <a:ext cx="1476339" cy="923330"/>
          </a:xfrm>
          <a:prstGeom prst="rect">
            <a:avLst/>
          </a:prstGeom>
          <a:noFill/>
        </p:spPr>
        <p:txBody>
          <a:bodyPr wrap="square">
            <a:spAutoFit/>
          </a:bodyPr>
          <a:lstStyle/>
          <a:p>
            <a:pPr algn="ctr"/>
            <a:r>
              <a:rPr lang="en-GB" b="1" dirty="0">
                <a:solidFill>
                  <a:srgbClr val="007AC2"/>
                </a:solidFill>
              </a:rPr>
              <a:t>Cook Strait</a:t>
            </a:r>
          </a:p>
          <a:p>
            <a:pPr algn="ctr"/>
            <a:r>
              <a:rPr lang="en-GB" b="1" dirty="0">
                <a:solidFill>
                  <a:srgbClr val="00A8E7"/>
                </a:solidFill>
              </a:rPr>
              <a:t>Raukawa Moana</a:t>
            </a:r>
          </a:p>
        </p:txBody>
      </p:sp>
      <p:pic>
        <p:nvPicPr>
          <p:cNvPr id="14" name="Picture 13">
            <a:extLst>
              <a:ext uri="{FF2B5EF4-FFF2-40B4-BE49-F238E27FC236}">
                <a16:creationId xmlns:a16="http://schemas.microsoft.com/office/drawing/2014/main" id="{215E426A-4801-4A50-B5E4-7A69E49BF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339" y="3324662"/>
            <a:ext cx="825404" cy="458060"/>
          </a:xfrm>
          <a:prstGeom prst="rect">
            <a:avLst/>
          </a:prstGeom>
        </p:spPr>
      </p:pic>
      <p:pic>
        <p:nvPicPr>
          <p:cNvPr id="15" name="Picture 14">
            <a:extLst>
              <a:ext uri="{FF2B5EF4-FFF2-40B4-BE49-F238E27FC236}">
                <a16:creationId xmlns:a16="http://schemas.microsoft.com/office/drawing/2014/main" id="{63070C3B-3B0B-4779-92F1-7643EB132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380" y="5400326"/>
            <a:ext cx="825404" cy="458060"/>
          </a:xfrm>
          <a:prstGeom prst="rect">
            <a:avLst/>
          </a:prstGeom>
        </p:spPr>
      </p:pic>
      <p:pic>
        <p:nvPicPr>
          <p:cNvPr id="16" name="Picture 15">
            <a:extLst>
              <a:ext uri="{FF2B5EF4-FFF2-40B4-BE49-F238E27FC236}">
                <a16:creationId xmlns:a16="http://schemas.microsoft.com/office/drawing/2014/main" id="{6D989B88-4416-4A16-86B4-5E1FE58FB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220" y="3816341"/>
            <a:ext cx="825404" cy="458060"/>
          </a:xfrm>
          <a:prstGeom prst="rect">
            <a:avLst/>
          </a:prstGeom>
        </p:spPr>
      </p:pic>
      <p:pic>
        <p:nvPicPr>
          <p:cNvPr id="17" name="Picture 16">
            <a:extLst>
              <a:ext uri="{FF2B5EF4-FFF2-40B4-BE49-F238E27FC236}">
                <a16:creationId xmlns:a16="http://schemas.microsoft.com/office/drawing/2014/main" id="{C9A7993C-7479-4A26-B1A5-4CB13569A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371" y="2308229"/>
            <a:ext cx="825404" cy="458060"/>
          </a:xfrm>
          <a:prstGeom prst="rect">
            <a:avLst/>
          </a:prstGeom>
        </p:spPr>
      </p:pic>
      <p:pic>
        <p:nvPicPr>
          <p:cNvPr id="10" name="Picture 9">
            <a:extLst>
              <a:ext uri="{FF2B5EF4-FFF2-40B4-BE49-F238E27FC236}">
                <a16:creationId xmlns:a16="http://schemas.microsoft.com/office/drawing/2014/main" id="{3E251282-ED0A-4D65-938E-AD09603458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grpSp>
        <p:nvGrpSpPr>
          <p:cNvPr id="18" name="Group 17">
            <a:extLst>
              <a:ext uri="{FF2B5EF4-FFF2-40B4-BE49-F238E27FC236}">
                <a16:creationId xmlns:a16="http://schemas.microsoft.com/office/drawing/2014/main" id="{1C58EBB1-009E-4B82-BE1B-1E67887A1D49}"/>
              </a:ext>
            </a:extLst>
          </p:cNvPr>
          <p:cNvGrpSpPr/>
          <p:nvPr/>
        </p:nvGrpSpPr>
        <p:grpSpPr>
          <a:xfrm>
            <a:off x="465902" y="1443705"/>
            <a:ext cx="2882321" cy="2885014"/>
            <a:chOff x="457513" y="1443705"/>
            <a:chExt cx="2882321" cy="2885014"/>
          </a:xfrm>
        </p:grpSpPr>
        <p:grpSp>
          <p:nvGrpSpPr>
            <p:cNvPr id="19" name="Group 18">
              <a:extLst>
                <a:ext uri="{FF2B5EF4-FFF2-40B4-BE49-F238E27FC236}">
                  <a16:creationId xmlns:a16="http://schemas.microsoft.com/office/drawing/2014/main" id="{E894C547-0B68-4BF0-84BB-D3A9283B08FF}"/>
                </a:ext>
              </a:extLst>
            </p:cNvPr>
            <p:cNvGrpSpPr/>
            <p:nvPr/>
          </p:nvGrpSpPr>
          <p:grpSpPr>
            <a:xfrm>
              <a:off x="457513" y="1446398"/>
              <a:ext cx="2882321" cy="2882321"/>
              <a:chOff x="477076" y="1454944"/>
              <a:chExt cx="2882321" cy="2882321"/>
            </a:xfrm>
          </p:grpSpPr>
          <p:sp>
            <p:nvSpPr>
              <p:cNvPr id="22" name="Teardrop 21">
                <a:extLst>
                  <a:ext uri="{FF2B5EF4-FFF2-40B4-BE49-F238E27FC236}">
                    <a16:creationId xmlns:a16="http://schemas.microsoft.com/office/drawing/2014/main" id="{071B0885-DF63-4372-AAE3-51C62CE3511B}"/>
                  </a:ext>
                </a:extLst>
              </p:cNvPr>
              <p:cNvSpPr/>
              <p:nvPr/>
            </p:nvSpPr>
            <p:spPr>
              <a:xfrm flipH="1">
                <a:off x="477076" y="1454944"/>
                <a:ext cx="2882321" cy="2882321"/>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821A053-D602-4835-8885-AAA16BA0434B}"/>
                  </a:ext>
                </a:extLst>
              </p:cNvPr>
              <p:cNvSpPr txBox="1"/>
              <p:nvPr/>
            </p:nvSpPr>
            <p:spPr>
              <a:xfrm>
                <a:off x="614223" y="2163652"/>
                <a:ext cx="2539702" cy="2031325"/>
              </a:xfrm>
              <a:prstGeom prst="rect">
                <a:avLst/>
              </a:prstGeom>
              <a:noFill/>
            </p:spPr>
            <p:txBody>
              <a:bodyPr wrap="square">
                <a:spAutoFit/>
              </a:bodyPr>
              <a:lstStyle/>
              <a:p>
                <a:pPr algn="ctr"/>
                <a:r>
                  <a:rPr lang="en-GB" sz="1400" b="0" i="0" u="none" strike="noStrike" dirty="0">
                    <a:solidFill>
                      <a:schemeClr val="bg1"/>
                    </a:solidFill>
                    <a:effectLst/>
                  </a:rPr>
                  <a:t>Humpback whales (Paikea)  migrate past New Zealand. They mainly travel along the South Island’s east coast (</a:t>
                </a:r>
                <a:r>
                  <a:rPr lang="en-GB" sz="1400" b="0" i="0" u="none" strike="noStrike" dirty="0" err="1">
                    <a:solidFill>
                      <a:schemeClr val="bg1"/>
                    </a:solidFill>
                    <a:effectLst/>
                  </a:rPr>
                  <a:t>Te</a:t>
                </a:r>
                <a:r>
                  <a:rPr lang="en-GB" sz="1400" b="0" i="0" u="none" strike="noStrike" dirty="0">
                    <a:solidFill>
                      <a:schemeClr val="bg1"/>
                    </a:solidFill>
                    <a:effectLst/>
                  </a:rPr>
                  <a:t> </a:t>
                </a:r>
                <a:r>
                  <a:rPr lang="en-GB" sz="1400" b="0" i="0" dirty="0">
                    <a:solidFill>
                      <a:schemeClr val="bg1"/>
                    </a:solidFill>
                    <a:effectLst/>
                  </a:rPr>
                  <a:t>Waipounamu</a:t>
                </a:r>
                <a:r>
                  <a:rPr lang="en-GB" sz="1400" b="0" i="0" u="none" strike="noStrike" dirty="0">
                    <a:solidFill>
                      <a:schemeClr val="bg1"/>
                    </a:solidFill>
                    <a:effectLst/>
                  </a:rPr>
                  <a:t>) and through the Cook Strait (Raukawa Moana) in the winter. During spring, they travel along    the west coast.</a:t>
                </a:r>
                <a:endParaRPr lang="en-GB" sz="1100" dirty="0">
                  <a:solidFill>
                    <a:schemeClr val="bg1"/>
                  </a:solidFill>
                </a:endParaRPr>
              </a:p>
            </p:txBody>
          </p:sp>
        </p:grpSp>
        <p:pic>
          <p:nvPicPr>
            <p:cNvPr id="20" name="Picture 19">
              <a:extLst>
                <a:ext uri="{FF2B5EF4-FFF2-40B4-BE49-F238E27FC236}">
                  <a16:creationId xmlns:a16="http://schemas.microsoft.com/office/drawing/2014/main" id="{79465C5A-2767-4509-AC68-A23695C79F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a:off x="466726" y="1443705"/>
              <a:ext cx="2708952" cy="831126"/>
            </a:xfrm>
            <a:prstGeom prst="rect">
              <a:avLst/>
            </a:prstGeom>
          </p:spPr>
        </p:pic>
      </p:grpSp>
      <p:sp>
        <p:nvSpPr>
          <p:cNvPr id="24" name="Reveal button">
            <a:extLst>
              <a:ext uri="{FF2B5EF4-FFF2-40B4-BE49-F238E27FC236}">
                <a16:creationId xmlns:a16="http://schemas.microsoft.com/office/drawing/2014/main" id="{1D834F09-79A8-4317-9156-4069D87F4FDA}"/>
              </a:ext>
            </a:extLst>
          </p:cNvPr>
          <p:cNvSpPr/>
          <p:nvPr/>
        </p:nvSpPr>
        <p:spPr>
          <a:xfrm>
            <a:off x="6214084" y="4771279"/>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365761880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000"/>
                            </p:stCondLst>
                            <p:childTnLst>
                              <p:par>
                                <p:cTn id="18" presetID="22" presetClass="entr" presetSubtype="8" fill="hold"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4"/>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par>
                                <p:cTn id="32" presetID="1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par>
                                <p:cTn id="36" presetID="1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par>
                                <p:cTn id="40" presetID="1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ppt_y</p:attrName>
                                        </p:attrNameLst>
                                      </p:cBhvr>
                                      <p:tavLst>
                                        <p:tav tm="0">
                                          <p:val>
                                            <p:strVal val="#ppt_y+#ppt_h*1.125000"/>
                                          </p:val>
                                        </p:tav>
                                        <p:tav tm="100000">
                                          <p:val>
                                            <p:strVal val="#ppt_y"/>
                                          </p:val>
                                        </p:tav>
                                      </p:tavLst>
                                    </p:anim>
                                    <p:animEffect transition="in" filter="wipe(up)">
                                      <p:cBhvr>
                                        <p:cTn id="43" dur="500"/>
                                        <p:tgtEl>
                                          <p:spTgt spid="3"/>
                                        </p:tgtEl>
                                      </p:cBhvr>
                                    </p:animEffect>
                                  </p:childTnLst>
                                </p:cTn>
                              </p:par>
                              <p:par>
                                <p:cTn id="44" presetID="1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ppt_y</p:attrName>
                                        </p:attrNameLst>
                                      </p:cBhvr>
                                      <p:tavLst>
                                        <p:tav tm="0">
                                          <p:val>
                                            <p:strVal val="#ppt_y+#ppt_h*1.125000"/>
                                          </p:val>
                                        </p:tav>
                                        <p:tav tm="100000">
                                          <p:val>
                                            <p:strVal val="#ppt_y"/>
                                          </p:val>
                                        </p:tav>
                                      </p:tavLst>
                                    </p:anim>
                                    <p:animEffect transition="in" filter="wipe(up)">
                                      <p:cBhvr>
                                        <p:cTn id="47" dur="500"/>
                                        <p:tgtEl>
                                          <p:spTgt spid="1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nextCondLst>
                <p:cond evt="onClick" delay="0">
                  <p:tgtEl>
                    <p:spTgt spid="24"/>
                  </p:tgtEl>
                </p:cond>
              </p:nextCondLst>
            </p:seq>
          </p:childTnLst>
        </p:cTn>
      </p:par>
    </p:tnLst>
    <p:bldLst>
      <p:bldP spid="13"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83406E-F31C-4F14-9112-601AC38D66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39" t="6553" r="6290" b="60166"/>
          <a:stretch/>
        </p:blipFill>
        <p:spPr>
          <a:xfrm>
            <a:off x="451586" y="1606110"/>
            <a:ext cx="5732420" cy="5251890"/>
          </a:xfrm>
          <a:prstGeom prst="rect">
            <a:avLst/>
          </a:prstGeom>
        </p:spPr>
      </p:pic>
      <p:sp>
        <p:nvSpPr>
          <p:cNvPr id="21" name="Title 20"/>
          <p:cNvSpPr>
            <a:spLocks noGrp="1"/>
          </p:cNvSpPr>
          <p:nvPr>
            <p:ph type="title"/>
          </p:nvPr>
        </p:nvSpPr>
        <p:spPr>
          <a:xfrm>
            <a:off x="457198" y="449399"/>
            <a:ext cx="8220075" cy="994306"/>
          </a:xfrm>
        </p:spPr>
        <p:txBody>
          <a:bodyPr anchor="ctr" anchorCtr="0"/>
          <a:lstStyle/>
          <a:p>
            <a:pPr algn="ctr">
              <a:lnSpc>
                <a:spcPct val="100000"/>
              </a:lnSpc>
            </a:pPr>
            <a:r>
              <a:rPr lang="en-GB" sz="3600" dirty="0" err="1">
                <a:latin typeface="+mn-lt"/>
              </a:rPr>
              <a:t>Bryde’s</a:t>
            </a:r>
            <a:r>
              <a:rPr lang="en-GB" sz="3600" dirty="0">
                <a:latin typeface="+mn-lt"/>
              </a:rPr>
              <a:t> Whale</a:t>
            </a:r>
            <a:br>
              <a:rPr lang="en-GB" sz="3600" dirty="0">
                <a:latin typeface="+mn-lt"/>
              </a:rPr>
            </a:br>
            <a:r>
              <a:rPr lang="en-GB" sz="1600" b="0" i="0" dirty="0">
                <a:solidFill>
                  <a:schemeClr val="accent2">
                    <a:lumMod val="20000"/>
                    <a:lumOff val="80000"/>
                  </a:schemeClr>
                </a:solidFill>
                <a:effectLst/>
                <a:latin typeface="+mn-lt"/>
              </a:rPr>
              <a:t>(Pronounced: Broo-</a:t>
            </a:r>
            <a:r>
              <a:rPr lang="en-GB" sz="1600" b="0" i="0" dirty="0" err="1">
                <a:solidFill>
                  <a:schemeClr val="accent2">
                    <a:lumMod val="20000"/>
                    <a:lumOff val="80000"/>
                  </a:schemeClr>
                </a:solidFill>
                <a:effectLst/>
                <a:latin typeface="+mn-lt"/>
              </a:rPr>
              <a:t>dus</a:t>
            </a:r>
            <a:r>
              <a:rPr lang="en-GB" sz="1600" b="0" i="0" dirty="0">
                <a:solidFill>
                  <a:schemeClr val="accent2">
                    <a:lumMod val="20000"/>
                    <a:lumOff val="80000"/>
                  </a:schemeClr>
                </a:solidFill>
                <a:effectLst/>
                <a:latin typeface="+mn-lt"/>
              </a:rPr>
              <a:t>)</a:t>
            </a:r>
            <a:endParaRPr lang="en-GB" sz="3600" b="0" dirty="0">
              <a:solidFill>
                <a:schemeClr val="accent2">
                  <a:lumMod val="20000"/>
                  <a:lumOff val="80000"/>
                </a:schemeClr>
              </a:solidFill>
              <a:latin typeface="+mn-lt"/>
            </a:endParaRPr>
          </a:p>
        </p:txBody>
      </p:sp>
      <p:pic>
        <p:nvPicPr>
          <p:cNvPr id="3" name="Picture 2">
            <a:extLst>
              <a:ext uri="{FF2B5EF4-FFF2-40B4-BE49-F238E27FC236}">
                <a16:creationId xmlns:a16="http://schemas.microsoft.com/office/drawing/2014/main" id="{1E40C521-9244-4998-BE2D-8A893220B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2350" y="3342680"/>
            <a:ext cx="490891" cy="195581"/>
          </a:xfrm>
          <a:prstGeom prst="rect">
            <a:avLst/>
          </a:prstGeom>
        </p:spPr>
      </p:pic>
      <p:grpSp>
        <p:nvGrpSpPr>
          <p:cNvPr id="4" name="Group 3">
            <a:extLst>
              <a:ext uri="{FF2B5EF4-FFF2-40B4-BE49-F238E27FC236}">
                <a16:creationId xmlns:a16="http://schemas.microsoft.com/office/drawing/2014/main" id="{5EBBC6B6-CA3D-46D2-8189-A5A5B909FEF7}"/>
              </a:ext>
            </a:extLst>
          </p:cNvPr>
          <p:cNvGrpSpPr/>
          <p:nvPr/>
        </p:nvGrpSpPr>
        <p:grpSpPr>
          <a:xfrm>
            <a:off x="6348308" y="5309169"/>
            <a:ext cx="2795692" cy="849052"/>
            <a:chOff x="6348308" y="5309169"/>
            <a:chExt cx="2795692" cy="849052"/>
          </a:xfrm>
        </p:grpSpPr>
        <p:sp>
          <p:nvSpPr>
            <p:cNvPr id="10" name="Rectangle 9">
              <a:extLst>
                <a:ext uri="{FF2B5EF4-FFF2-40B4-BE49-F238E27FC236}">
                  <a16:creationId xmlns:a16="http://schemas.microsoft.com/office/drawing/2014/main" id="{93D8CF6F-8089-45E1-950A-87ECACEF39F6}"/>
                </a:ext>
              </a:extLst>
            </p:cNvPr>
            <p:cNvSpPr/>
            <p:nvPr/>
          </p:nvSpPr>
          <p:spPr>
            <a:xfrm>
              <a:off x="6519333" y="5309170"/>
              <a:ext cx="2624667"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North Island</a:t>
              </a:r>
            </a:p>
            <a:p>
              <a:pPr>
                <a:spcAft>
                  <a:spcPts val="600"/>
                </a:spcAft>
              </a:pPr>
              <a:r>
                <a:rPr lang="en-GB" dirty="0"/>
                <a:t>Te </a:t>
              </a:r>
              <a:r>
                <a:rPr lang="en-GB" dirty="0" err="1"/>
                <a:t>Ika</a:t>
              </a:r>
              <a:r>
                <a:rPr lang="en-GB" dirty="0"/>
                <a:t> a </a:t>
              </a:r>
              <a:r>
                <a:rPr lang="en-GB" dirty="0" err="1"/>
                <a:t>Māui</a:t>
              </a:r>
              <a:endParaRPr lang="en-GB" dirty="0"/>
            </a:p>
          </p:txBody>
        </p:sp>
        <p:pic>
          <p:nvPicPr>
            <p:cNvPr id="11" name="Picture 10">
              <a:extLst>
                <a:ext uri="{FF2B5EF4-FFF2-40B4-BE49-F238E27FC236}">
                  <a16:creationId xmlns:a16="http://schemas.microsoft.com/office/drawing/2014/main" id="{A295D730-B993-4C3F-8C1E-124D08C4BA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7" t="46961" r="28143" b="4290"/>
            <a:stretch/>
          </p:blipFill>
          <p:spPr>
            <a:xfrm flipH="1">
              <a:off x="6348308" y="5309169"/>
              <a:ext cx="150121" cy="849051"/>
            </a:xfrm>
            <a:prstGeom prst="rect">
              <a:avLst/>
            </a:prstGeom>
            <a:ln w="12700">
              <a:solidFill>
                <a:srgbClr val="007AC2"/>
              </a:solidFill>
            </a:ln>
          </p:spPr>
        </p:pic>
      </p:grpSp>
      <p:pic>
        <p:nvPicPr>
          <p:cNvPr id="12" name="Picture 11">
            <a:extLst>
              <a:ext uri="{FF2B5EF4-FFF2-40B4-BE49-F238E27FC236}">
                <a16:creationId xmlns:a16="http://schemas.microsoft.com/office/drawing/2014/main" id="{5EAAE709-A046-48DF-84CE-1411FBDBC8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sp>
        <p:nvSpPr>
          <p:cNvPr id="13" name="TextBox 12">
            <a:extLst>
              <a:ext uri="{FF2B5EF4-FFF2-40B4-BE49-F238E27FC236}">
                <a16:creationId xmlns:a16="http://schemas.microsoft.com/office/drawing/2014/main" id="{4DC8A723-E7D4-4DBD-89A9-D3AB4B3DD663}"/>
              </a:ext>
            </a:extLst>
          </p:cNvPr>
          <p:cNvSpPr txBox="1"/>
          <p:nvPr/>
        </p:nvSpPr>
        <p:spPr>
          <a:xfrm>
            <a:off x="3376575" y="2603873"/>
            <a:ext cx="2051280" cy="923330"/>
          </a:xfrm>
          <a:prstGeom prst="rect">
            <a:avLst/>
          </a:prstGeom>
          <a:noFill/>
        </p:spPr>
        <p:txBody>
          <a:bodyPr wrap="square">
            <a:spAutoFit/>
          </a:bodyPr>
          <a:lstStyle/>
          <a:p>
            <a:pPr algn="ctr"/>
            <a:r>
              <a:rPr lang="en-GB" b="1" dirty="0">
                <a:solidFill>
                  <a:srgbClr val="007AC2"/>
                </a:solidFill>
              </a:rPr>
              <a:t>Hauraki Gulf</a:t>
            </a:r>
          </a:p>
          <a:p>
            <a:pPr algn="ctr"/>
            <a:r>
              <a:rPr lang="en-GB" b="1" dirty="0">
                <a:solidFill>
                  <a:srgbClr val="00A8E7"/>
                </a:solidFill>
              </a:rPr>
              <a:t>Te Pare o Hauraki </a:t>
            </a:r>
          </a:p>
        </p:txBody>
      </p:sp>
      <p:grpSp>
        <p:nvGrpSpPr>
          <p:cNvPr id="14" name="Group 13">
            <a:extLst>
              <a:ext uri="{FF2B5EF4-FFF2-40B4-BE49-F238E27FC236}">
                <a16:creationId xmlns:a16="http://schemas.microsoft.com/office/drawing/2014/main" id="{DFD93143-0872-4DE1-A8A7-F9C0A44121A5}"/>
              </a:ext>
            </a:extLst>
          </p:cNvPr>
          <p:cNvGrpSpPr/>
          <p:nvPr/>
        </p:nvGrpSpPr>
        <p:grpSpPr>
          <a:xfrm>
            <a:off x="5694361" y="1443705"/>
            <a:ext cx="2973835" cy="2838201"/>
            <a:chOff x="147944" y="1443705"/>
            <a:chExt cx="2747972" cy="2622639"/>
          </a:xfrm>
        </p:grpSpPr>
        <p:grpSp>
          <p:nvGrpSpPr>
            <p:cNvPr id="15" name="Group 14">
              <a:extLst>
                <a:ext uri="{FF2B5EF4-FFF2-40B4-BE49-F238E27FC236}">
                  <a16:creationId xmlns:a16="http://schemas.microsoft.com/office/drawing/2014/main" id="{18C65E82-0DB9-4E82-B1D3-BB802804B1C7}"/>
                </a:ext>
              </a:extLst>
            </p:cNvPr>
            <p:cNvGrpSpPr/>
            <p:nvPr/>
          </p:nvGrpSpPr>
          <p:grpSpPr>
            <a:xfrm>
              <a:off x="275971" y="1446399"/>
              <a:ext cx="2619945" cy="2619945"/>
              <a:chOff x="295534" y="1454945"/>
              <a:chExt cx="2619945" cy="2619945"/>
            </a:xfrm>
          </p:grpSpPr>
          <p:sp>
            <p:nvSpPr>
              <p:cNvPr id="17" name="Teardrop 16">
                <a:extLst>
                  <a:ext uri="{FF2B5EF4-FFF2-40B4-BE49-F238E27FC236}">
                    <a16:creationId xmlns:a16="http://schemas.microsoft.com/office/drawing/2014/main" id="{A1EEC2AF-51AF-40FC-BE43-D5ACFDE27165}"/>
                  </a:ext>
                </a:extLst>
              </p:cNvPr>
              <p:cNvSpPr/>
              <p:nvPr/>
            </p:nvSpPr>
            <p:spPr>
              <a:xfrm>
                <a:off x="295534" y="1454945"/>
                <a:ext cx="2619945" cy="2619945"/>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DF6FC06-3AFF-43EE-9E76-77CCD3FA3F0A}"/>
                  </a:ext>
                </a:extLst>
              </p:cNvPr>
              <p:cNvSpPr txBox="1"/>
              <p:nvPr/>
            </p:nvSpPr>
            <p:spPr>
              <a:xfrm>
                <a:off x="375416" y="2352699"/>
                <a:ext cx="2393704" cy="1450444"/>
              </a:xfrm>
              <a:prstGeom prst="rect">
                <a:avLst/>
              </a:prstGeom>
              <a:noFill/>
            </p:spPr>
            <p:txBody>
              <a:bodyPr wrap="square">
                <a:spAutoFit/>
              </a:bodyPr>
              <a:lstStyle/>
              <a:p>
                <a:pPr algn="ctr"/>
                <a:r>
                  <a:rPr lang="en-GB" sz="1600" b="0" i="0" u="none" strike="noStrike" dirty="0" err="1">
                    <a:solidFill>
                      <a:schemeClr val="bg1"/>
                    </a:solidFill>
                    <a:effectLst/>
                  </a:rPr>
                  <a:t>Bryde’s</a:t>
                </a:r>
                <a:r>
                  <a:rPr lang="en-GB" sz="1600" b="0" i="0" u="none" strike="noStrike" dirty="0">
                    <a:solidFill>
                      <a:schemeClr val="bg1"/>
                    </a:solidFill>
                    <a:effectLst/>
                  </a:rPr>
                  <a:t> whales (</a:t>
                </a:r>
                <a:r>
                  <a:rPr lang="en-GB" sz="1600" b="0" i="0" u="none" strike="noStrike" dirty="0" err="1">
                    <a:solidFill>
                      <a:schemeClr val="bg1"/>
                    </a:solidFill>
                    <a:effectLst/>
                  </a:rPr>
                  <a:t>Wēra</a:t>
                </a:r>
                <a:r>
                  <a:rPr lang="en-GB" sz="1600" b="0" i="0" u="none" strike="noStrike" dirty="0">
                    <a:solidFill>
                      <a:schemeClr val="bg1"/>
                    </a:solidFill>
                    <a:effectLst/>
                  </a:rPr>
                  <a:t> </a:t>
                </a:r>
                <a:r>
                  <a:rPr lang="en-GB" sz="1600" b="0" i="0" u="none" strike="noStrike" dirty="0" err="1">
                    <a:solidFill>
                      <a:schemeClr val="bg1"/>
                    </a:solidFill>
                    <a:effectLst/>
                  </a:rPr>
                  <a:t>Paraere</a:t>
                </a:r>
                <a:r>
                  <a:rPr lang="en-GB" sz="1600" b="0" i="0" u="none" strike="noStrike" dirty="0">
                    <a:solidFill>
                      <a:schemeClr val="bg1"/>
                    </a:solidFill>
                    <a:effectLst/>
                  </a:rPr>
                  <a:t>) are found year round in the Hauraki Gulf (</a:t>
                </a:r>
                <a:r>
                  <a:rPr lang="en-GB" sz="1600" b="0" i="0" u="none" strike="noStrike" dirty="0" err="1">
                    <a:solidFill>
                      <a:schemeClr val="bg1"/>
                    </a:solidFill>
                    <a:effectLst/>
                  </a:rPr>
                  <a:t>Te</a:t>
                </a:r>
                <a:r>
                  <a:rPr lang="en-GB" sz="1600" b="0" i="0" u="none" strike="noStrike" dirty="0">
                    <a:solidFill>
                      <a:schemeClr val="bg1"/>
                    </a:solidFill>
                    <a:effectLst/>
                  </a:rPr>
                  <a:t> Pare o Hauraki), near Auckland (</a:t>
                </a:r>
                <a:r>
                  <a:rPr lang="en-GB" sz="1600" b="0" i="0" u="none" strike="noStrike" dirty="0" err="1">
                    <a:solidFill>
                      <a:schemeClr val="bg1"/>
                    </a:solidFill>
                    <a:effectLst/>
                  </a:rPr>
                  <a:t>Tāmaki</a:t>
                </a:r>
                <a:r>
                  <a:rPr lang="en-GB" sz="1600" b="0" i="0" u="none" strike="noStrike" dirty="0">
                    <a:solidFill>
                      <a:schemeClr val="bg1"/>
                    </a:solidFill>
                    <a:effectLst/>
                  </a:rPr>
                  <a:t> </a:t>
                </a:r>
                <a:r>
                  <a:rPr lang="en-GB" sz="1600" dirty="0">
                    <a:solidFill>
                      <a:schemeClr val="bg1"/>
                    </a:solidFill>
                  </a:rPr>
                  <a:t>M</a:t>
                </a:r>
                <a:r>
                  <a:rPr lang="en-GB" sz="1600" b="0" i="0" u="none" strike="noStrike" dirty="0">
                    <a:solidFill>
                      <a:schemeClr val="bg1"/>
                    </a:solidFill>
                    <a:effectLst/>
                  </a:rPr>
                  <a:t>akaurau).</a:t>
                </a:r>
                <a:endParaRPr lang="en-GB" sz="900" dirty="0">
                  <a:solidFill>
                    <a:schemeClr val="bg1"/>
                  </a:solidFill>
                </a:endParaRPr>
              </a:p>
            </p:txBody>
          </p:sp>
        </p:grpSp>
        <p:pic>
          <p:nvPicPr>
            <p:cNvPr id="16" name="Picture 15">
              <a:extLst>
                <a:ext uri="{FF2B5EF4-FFF2-40B4-BE49-F238E27FC236}">
                  <a16:creationId xmlns:a16="http://schemas.microsoft.com/office/drawing/2014/main" id="{7B6D463A-ECBE-463D-BDE6-9A59A572F1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flipH="1">
              <a:off x="147944" y="1443705"/>
              <a:ext cx="2708952" cy="831126"/>
            </a:xfrm>
            <a:prstGeom prst="rect">
              <a:avLst/>
            </a:prstGeom>
          </p:spPr>
        </p:pic>
      </p:grpSp>
      <p:sp>
        <p:nvSpPr>
          <p:cNvPr id="19" name="Reveal button">
            <a:extLst>
              <a:ext uri="{FF2B5EF4-FFF2-40B4-BE49-F238E27FC236}">
                <a16:creationId xmlns:a16="http://schemas.microsoft.com/office/drawing/2014/main" id="{B54F31D4-4EDB-4089-ABF9-1520F6F130EB}"/>
              </a:ext>
            </a:extLst>
          </p:cNvPr>
          <p:cNvSpPr/>
          <p:nvPr/>
        </p:nvSpPr>
        <p:spPr>
          <a:xfrm>
            <a:off x="6339919" y="4771279"/>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417365605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000"/>
                            </p:stCondLst>
                            <p:childTnLst>
                              <p:par>
                                <p:cTn id="18" presetID="22" presetClass="entr" presetSubtype="2" fill="hold"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p:tgtEl>
                                          <p:spTgt spid="3"/>
                                        </p:tgtEl>
                                        <p:attrNameLst>
                                          <p:attrName>ppt_y</p:attrName>
                                        </p:attrNameLst>
                                      </p:cBhvr>
                                      <p:tavLst>
                                        <p:tav tm="0">
                                          <p:val>
                                            <p:strVal val="#ppt_y+#ppt_h*1.125000"/>
                                          </p:val>
                                        </p:tav>
                                        <p:tav tm="100000">
                                          <p:val>
                                            <p:strVal val="#ppt_y"/>
                                          </p:val>
                                        </p:tav>
                                      </p:tavLst>
                                    </p:anim>
                                    <p:animEffect transition="in" filter="wipe(up)">
                                      <p:cBhvr>
                                        <p:cTn id="31" dur="500"/>
                                        <p:tgtEl>
                                          <p:spTgt spid="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nextCondLst>
                <p:cond evt="onClick" delay="0">
                  <p:tgtEl>
                    <p:spTgt spid="19"/>
                  </p:tgtEl>
                </p:cond>
              </p:nextCondLst>
            </p:seq>
          </p:childTnLst>
        </p:cTn>
      </p:par>
    </p:tnLst>
    <p:bldLst>
      <p:bldP spid="13"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F8959E-CE8D-4654-9267-230B055486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65" t="5161" r="7594" b="6035"/>
          <a:stretch/>
        </p:blipFill>
        <p:spPr>
          <a:xfrm>
            <a:off x="4297495" y="1619795"/>
            <a:ext cx="3106511" cy="4603740"/>
          </a:xfrm>
          <a:prstGeom prst="rect">
            <a:avLst/>
          </a:prstGeom>
        </p:spPr>
      </p:pic>
      <p:sp>
        <p:nvSpPr>
          <p:cNvPr id="21" name="Title 20"/>
          <p:cNvSpPr>
            <a:spLocks noGrp="1"/>
          </p:cNvSpPr>
          <p:nvPr>
            <p:ph type="title"/>
          </p:nvPr>
        </p:nvSpPr>
        <p:spPr/>
        <p:txBody>
          <a:bodyPr anchor="ctr" anchorCtr="0"/>
          <a:lstStyle/>
          <a:p>
            <a:pPr algn="ctr"/>
            <a:r>
              <a:rPr lang="en-GB" sz="3600" dirty="0">
                <a:latin typeface="+mn-lt"/>
              </a:rPr>
              <a:t>Southern Right Whale </a:t>
            </a:r>
            <a:endParaRPr lang="en-GB" sz="3600" b="0" dirty="0">
              <a:solidFill>
                <a:schemeClr val="accent2">
                  <a:lumMod val="20000"/>
                  <a:lumOff val="80000"/>
                </a:schemeClr>
              </a:solidFill>
              <a:latin typeface="+mn-lt"/>
            </a:endParaRPr>
          </a:p>
        </p:txBody>
      </p:sp>
      <p:pic>
        <p:nvPicPr>
          <p:cNvPr id="3" name="Picture 2">
            <a:extLst>
              <a:ext uri="{FF2B5EF4-FFF2-40B4-BE49-F238E27FC236}">
                <a16:creationId xmlns:a16="http://schemas.microsoft.com/office/drawing/2014/main" id="{D2BCC05E-FF2C-4972-8E46-A10ED75B0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894" y="2392682"/>
            <a:ext cx="934394" cy="326696"/>
          </a:xfrm>
          <a:prstGeom prst="rect">
            <a:avLst/>
          </a:prstGeom>
        </p:spPr>
      </p:pic>
      <p:pic>
        <p:nvPicPr>
          <p:cNvPr id="11" name="Picture 10">
            <a:extLst>
              <a:ext uri="{FF2B5EF4-FFF2-40B4-BE49-F238E27FC236}">
                <a16:creationId xmlns:a16="http://schemas.microsoft.com/office/drawing/2014/main" id="{7D8B1964-0CC7-4524-A2FB-71280BAC0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812" y="1980032"/>
            <a:ext cx="934394" cy="326696"/>
          </a:xfrm>
          <a:prstGeom prst="rect">
            <a:avLst/>
          </a:prstGeom>
        </p:spPr>
      </p:pic>
      <p:pic>
        <p:nvPicPr>
          <p:cNvPr id="12" name="Picture 11">
            <a:extLst>
              <a:ext uri="{FF2B5EF4-FFF2-40B4-BE49-F238E27FC236}">
                <a16:creationId xmlns:a16="http://schemas.microsoft.com/office/drawing/2014/main" id="{4591AD9F-32AE-474E-A6F2-9B3B4EEF7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045" y="3578730"/>
            <a:ext cx="934394" cy="326696"/>
          </a:xfrm>
          <a:prstGeom prst="rect">
            <a:avLst/>
          </a:prstGeom>
        </p:spPr>
      </p:pic>
      <p:pic>
        <p:nvPicPr>
          <p:cNvPr id="13" name="Picture 12">
            <a:extLst>
              <a:ext uri="{FF2B5EF4-FFF2-40B4-BE49-F238E27FC236}">
                <a16:creationId xmlns:a16="http://schemas.microsoft.com/office/drawing/2014/main" id="{42B520A6-4C52-4062-8DAE-819B83D7E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9333" y="4601430"/>
            <a:ext cx="934394" cy="326696"/>
          </a:xfrm>
          <a:prstGeom prst="rect">
            <a:avLst/>
          </a:prstGeom>
        </p:spPr>
      </p:pic>
      <p:pic>
        <p:nvPicPr>
          <p:cNvPr id="14" name="Picture 13">
            <a:extLst>
              <a:ext uri="{FF2B5EF4-FFF2-40B4-BE49-F238E27FC236}">
                <a16:creationId xmlns:a16="http://schemas.microsoft.com/office/drawing/2014/main" id="{92B0D3B9-B7EB-4415-9FE7-77EBBC644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038" y="5807960"/>
            <a:ext cx="934394" cy="326696"/>
          </a:xfrm>
          <a:prstGeom prst="rect">
            <a:avLst/>
          </a:prstGeom>
        </p:spPr>
      </p:pic>
      <p:pic>
        <p:nvPicPr>
          <p:cNvPr id="15" name="Picture 14">
            <a:extLst>
              <a:ext uri="{FF2B5EF4-FFF2-40B4-BE49-F238E27FC236}">
                <a16:creationId xmlns:a16="http://schemas.microsoft.com/office/drawing/2014/main" id="{DD10EDE4-3908-44E4-B04F-DD696B9CC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551" y="4822116"/>
            <a:ext cx="934394" cy="326696"/>
          </a:xfrm>
          <a:prstGeom prst="rect">
            <a:avLst/>
          </a:prstGeom>
        </p:spPr>
      </p:pic>
      <p:pic>
        <p:nvPicPr>
          <p:cNvPr id="16" name="Picture 15">
            <a:extLst>
              <a:ext uri="{FF2B5EF4-FFF2-40B4-BE49-F238E27FC236}">
                <a16:creationId xmlns:a16="http://schemas.microsoft.com/office/drawing/2014/main" id="{3BD78B0D-5A62-4753-A48E-BA075E867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906" y="3938951"/>
            <a:ext cx="934394" cy="326696"/>
          </a:xfrm>
          <a:prstGeom prst="rect">
            <a:avLst/>
          </a:prstGeom>
        </p:spPr>
      </p:pic>
      <p:grpSp>
        <p:nvGrpSpPr>
          <p:cNvPr id="17" name="Group 16">
            <a:extLst>
              <a:ext uri="{FF2B5EF4-FFF2-40B4-BE49-F238E27FC236}">
                <a16:creationId xmlns:a16="http://schemas.microsoft.com/office/drawing/2014/main" id="{C366D339-2AF3-4C88-91F5-89949894B68B}"/>
              </a:ext>
            </a:extLst>
          </p:cNvPr>
          <p:cNvGrpSpPr/>
          <p:nvPr/>
        </p:nvGrpSpPr>
        <p:grpSpPr>
          <a:xfrm>
            <a:off x="465902" y="1443705"/>
            <a:ext cx="2882321" cy="2885014"/>
            <a:chOff x="457513" y="1443705"/>
            <a:chExt cx="2882321" cy="2885014"/>
          </a:xfrm>
        </p:grpSpPr>
        <p:grpSp>
          <p:nvGrpSpPr>
            <p:cNvPr id="18" name="Group 17">
              <a:extLst>
                <a:ext uri="{FF2B5EF4-FFF2-40B4-BE49-F238E27FC236}">
                  <a16:creationId xmlns:a16="http://schemas.microsoft.com/office/drawing/2014/main" id="{F4826553-443B-49F7-AD72-9A5429700F4F}"/>
                </a:ext>
              </a:extLst>
            </p:cNvPr>
            <p:cNvGrpSpPr/>
            <p:nvPr/>
          </p:nvGrpSpPr>
          <p:grpSpPr>
            <a:xfrm>
              <a:off x="457513" y="1446398"/>
              <a:ext cx="2882321" cy="2882321"/>
              <a:chOff x="477076" y="1454944"/>
              <a:chExt cx="2882321" cy="2882321"/>
            </a:xfrm>
          </p:grpSpPr>
          <p:sp>
            <p:nvSpPr>
              <p:cNvPr id="20" name="Teardrop 19">
                <a:extLst>
                  <a:ext uri="{FF2B5EF4-FFF2-40B4-BE49-F238E27FC236}">
                    <a16:creationId xmlns:a16="http://schemas.microsoft.com/office/drawing/2014/main" id="{FCF57F3E-6794-4670-BFB9-BF1C852541CF}"/>
                  </a:ext>
                </a:extLst>
              </p:cNvPr>
              <p:cNvSpPr/>
              <p:nvPr/>
            </p:nvSpPr>
            <p:spPr>
              <a:xfrm flipH="1">
                <a:off x="477076" y="1454944"/>
                <a:ext cx="2882321" cy="2882321"/>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795C8942-2F0B-4E6B-8179-2B205C80259C}"/>
                  </a:ext>
                </a:extLst>
              </p:cNvPr>
              <p:cNvSpPr txBox="1"/>
              <p:nvPr/>
            </p:nvSpPr>
            <p:spPr>
              <a:xfrm>
                <a:off x="603891" y="2401228"/>
                <a:ext cx="2539702" cy="1569660"/>
              </a:xfrm>
              <a:prstGeom prst="rect">
                <a:avLst/>
              </a:prstGeom>
              <a:noFill/>
            </p:spPr>
            <p:txBody>
              <a:bodyPr wrap="square">
                <a:spAutoFit/>
              </a:bodyPr>
              <a:lstStyle/>
              <a:p>
                <a:pPr algn="ctr"/>
                <a:r>
                  <a:rPr lang="en-GB" sz="1600" b="0" i="0" u="none" strike="noStrike" dirty="0">
                    <a:solidFill>
                      <a:schemeClr val="bg1"/>
                    </a:solidFill>
                    <a:effectLst/>
                  </a:rPr>
                  <a:t>Southern Right whales (</a:t>
                </a:r>
                <a:r>
                  <a:rPr lang="en-GB" sz="1600" b="0" i="0" u="none" strike="noStrike" dirty="0" err="1">
                    <a:solidFill>
                      <a:schemeClr val="bg1"/>
                    </a:solidFill>
                    <a:effectLst/>
                  </a:rPr>
                  <a:t>Tohorā</a:t>
                </a:r>
                <a:r>
                  <a:rPr lang="en-GB" sz="1600" b="0" i="0" u="none" strike="noStrike" dirty="0">
                    <a:solidFill>
                      <a:schemeClr val="bg1"/>
                    </a:solidFill>
                    <a:effectLst/>
                  </a:rPr>
                  <a:t>) are migratory, and can sometimes be seen from New Zealand beaches (</a:t>
                </a:r>
                <a:r>
                  <a:rPr lang="en-GB" sz="1600" b="0" i="0" u="none" strike="noStrike" dirty="0" err="1">
                    <a:solidFill>
                      <a:schemeClr val="bg1"/>
                    </a:solidFill>
                    <a:effectLst/>
                  </a:rPr>
                  <a:t>Ngā</a:t>
                </a:r>
                <a:r>
                  <a:rPr lang="en-GB" sz="1600" b="0" i="0" u="none" strike="noStrike" dirty="0">
                    <a:solidFill>
                      <a:schemeClr val="bg1"/>
                    </a:solidFill>
                    <a:effectLst/>
                  </a:rPr>
                  <a:t> </a:t>
                </a:r>
                <a:r>
                  <a:rPr lang="en-GB" sz="1600" b="0" i="0" u="none" strike="noStrike" dirty="0" err="1">
                    <a:solidFill>
                      <a:schemeClr val="bg1"/>
                    </a:solidFill>
                    <a:effectLst/>
                  </a:rPr>
                  <a:t>Tātahi</a:t>
                </a:r>
                <a:r>
                  <a:rPr lang="en-GB" sz="1600" b="0" i="0" u="none" strike="noStrike" dirty="0">
                    <a:solidFill>
                      <a:schemeClr val="bg1"/>
                    </a:solidFill>
                    <a:effectLst/>
                  </a:rPr>
                  <a:t> o Aotearoa).</a:t>
                </a:r>
                <a:endParaRPr lang="en-GB" sz="1050" dirty="0">
                  <a:solidFill>
                    <a:schemeClr val="bg1"/>
                  </a:solidFill>
                </a:endParaRPr>
              </a:p>
            </p:txBody>
          </p:sp>
        </p:grpSp>
        <p:pic>
          <p:nvPicPr>
            <p:cNvPr id="19" name="Picture 18">
              <a:extLst>
                <a:ext uri="{FF2B5EF4-FFF2-40B4-BE49-F238E27FC236}">
                  <a16:creationId xmlns:a16="http://schemas.microsoft.com/office/drawing/2014/main" id="{16CA1F1F-5797-44F3-A717-56C4F6728B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9" t="-3976" r="23026" b="54228"/>
            <a:stretch/>
          </p:blipFill>
          <p:spPr>
            <a:xfrm rot="10800000">
              <a:off x="466726" y="1443705"/>
              <a:ext cx="2708952" cy="831126"/>
            </a:xfrm>
            <a:prstGeom prst="rect">
              <a:avLst/>
            </a:prstGeom>
          </p:spPr>
        </p:pic>
      </p:grpSp>
      <p:sp>
        <p:nvSpPr>
          <p:cNvPr id="23" name="Reveal button">
            <a:extLst>
              <a:ext uri="{FF2B5EF4-FFF2-40B4-BE49-F238E27FC236}">
                <a16:creationId xmlns:a16="http://schemas.microsoft.com/office/drawing/2014/main" id="{D6A96EB9-28E3-4D6D-A6C6-3C180E5FF983}"/>
              </a:ext>
            </a:extLst>
          </p:cNvPr>
          <p:cNvSpPr/>
          <p:nvPr/>
        </p:nvSpPr>
        <p:spPr>
          <a:xfrm>
            <a:off x="1256191" y="4966986"/>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318710964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up)">
                                      <p:cBhvr>
                                        <p:cTn id="30" dur="500"/>
                                        <p:tgtEl>
                                          <p:spTgt spid="15"/>
                                        </p:tgtEl>
                                      </p:cBhvr>
                                    </p:animEffect>
                                  </p:childTnLst>
                                </p:cTn>
                              </p:par>
                              <p:par>
                                <p:cTn id="31" presetID="1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up)">
                                      <p:cBhvr>
                                        <p:cTn id="34" dur="500"/>
                                        <p:tgtEl>
                                          <p:spTgt spid="12"/>
                                        </p:tgtEl>
                                      </p:cBhvr>
                                    </p:animEffect>
                                  </p:childTnLst>
                                </p:cTn>
                              </p:par>
                              <p:par>
                                <p:cTn id="35" presetID="1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par>
                                <p:cTn id="39" presetID="1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p:tgtEl>
                                          <p:spTgt spid="3"/>
                                        </p:tgtEl>
                                        <p:attrNameLst>
                                          <p:attrName>ppt_y</p:attrName>
                                        </p:attrNameLst>
                                      </p:cBhvr>
                                      <p:tavLst>
                                        <p:tav tm="0">
                                          <p:val>
                                            <p:strVal val="#ppt_y+#ppt_h*1.125000"/>
                                          </p:val>
                                        </p:tav>
                                        <p:tav tm="100000">
                                          <p:val>
                                            <p:strVal val="#ppt_y"/>
                                          </p:val>
                                        </p:tav>
                                      </p:tavLst>
                                    </p:anim>
                                    <p:animEffect transition="in" filter="wipe(up)">
                                      <p:cBhvr>
                                        <p:cTn id="42" dur="500"/>
                                        <p:tgtEl>
                                          <p:spTgt spid="3"/>
                                        </p:tgtEl>
                                      </p:cBhvr>
                                    </p:animEffect>
                                  </p:childTnLst>
                                </p:cTn>
                              </p:par>
                              <p:par>
                                <p:cTn id="43" presetID="1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43DC8-16FE-402E-BFF7-BAC7CDB36F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65" t="5161" r="7594" b="6035"/>
          <a:stretch/>
        </p:blipFill>
        <p:spPr>
          <a:xfrm>
            <a:off x="2161570" y="1619795"/>
            <a:ext cx="3106511" cy="4603740"/>
          </a:xfrm>
          <a:prstGeom prst="rect">
            <a:avLst/>
          </a:prstGeom>
        </p:spPr>
      </p:pic>
      <p:sp>
        <p:nvSpPr>
          <p:cNvPr id="21" name="Title 20"/>
          <p:cNvSpPr>
            <a:spLocks noGrp="1"/>
          </p:cNvSpPr>
          <p:nvPr>
            <p:ph type="title"/>
          </p:nvPr>
        </p:nvSpPr>
        <p:spPr/>
        <p:txBody>
          <a:bodyPr anchor="ctr" anchorCtr="0"/>
          <a:lstStyle/>
          <a:p>
            <a:pPr algn="ctr"/>
            <a:r>
              <a:rPr lang="en-GB" sz="3600" dirty="0">
                <a:latin typeface="+mn-lt"/>
              </a:rPr>
              <a:t>Blue Whale</a:t>
            </a:r>
          </a:p>
        </p:txBody>
      </p:sp>
      <p:pic>
        <p:nvPicPr>
          <p:cNvPr id="3" name="Picture 2">
            <a:extLst>
              <a:ext uri="{FF2B5EF4-FFF2-40B4-BE49-F238E27FC236}">
                <a16:creationId xmlns:a16="http://schemas.microsoft.com/office/drawing/2014/main" id="{4306D3E6-C247-4EFC-B1C3-9CFBC9E6A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082" y="3496251"/>
            <a:ext cx="635431" cy="199963"/>
          </a:xfrm>
          <a:prstGeom prst="rect">
            <a:avLst/>
          </a:prstGeom>
        </p:spPr>
      </p:pic>
      <p:sp>
        <p:nvSpPr>
          <p:cNvPr id="10" name="TextBox 9">
            <a:extLst>
              <a:ext uri="{FF2B5EF4-FFF2-40B4-BE49-F238E27FC236}">
                <a16:creationId xmlns:a16="http://schemas.microsoft.com/office/drawing/2014/main" id="{948DE497-BF56-4142-8B33-61EE54A1A2CD}"/>
              </a:ext>
            </a:extLst>
          </p:cNvPr>
          <p:cNvSpPr txBox="1"/>
          <p:nvPr/>
        </p:nvSpPr>
        <p:spPr>
          <a:xfrm>
            <a:off x="1823342" y="1874412"/>
            <a:ext cx="1864301" cy="646331"/>
          </a:xfrm>
          <a:prstGeom prst="rect">
            <a:avLst/>
          </a:prstGeom>
          <a:noFill/>
        </p:spPr>
        <p:txBody>
          <a:bodyPr wrap="square">
            <a:spAutoFit/>
          </a:bodyPr>
          <a:lstStyle/>
          <a:p>
            <a:pPr algn="ctr"/>
            <a:r>
              <a:rPr lang="en-GB" b="1" dirty="0">
                <a:solidFill>
                  <a:srgbClr val="007AC2"/>
                </a:solidFill>
              </a:rPr>
              <a:t>Bay of Islands</a:t>
            </a:r>
          </a:p>
          <a:p>
            <a:pPr algn="ctr"/>
            <a:r>
              <a:rPr lang="en-GB" b="1" dirty="0" err="1">
                <a:solidFill>
                  <a:srgbClr val="00A8E7"/>
                </a:solidFill>
              </a:rPr>
              <a:t>Pēwhairangi</a:t>
            </a:r>
            <a:endParaRPr lang="en-GB" b="1" dirty="0">
              <a:solidFill>
                <a:srgbClr val="00A8E7"/>
              </a:solidFill>
            </a:endParaRPr>
          </a:p>
        </p:txBody>
      </p:sp>
      <p:sp>
        <p:nvSpPr>
          <p:cNvPr id="11" name="TextBox 10">
            <a:extLst>
              <a:ext uri="{FF2B5EF4-FFF2-40B4-BE49-F238E27FC236}">
                <a16:creationId xmlns:a16="http://schemas.microsoft.com/office/drawing/2014/main" id="{A0ED0E2F-C401-4A40-928D-5676D88AFEF7}"/>
              </a:ext>
            </a:extLst>
          </p:cNvPr>
          <p:cNvSpPr txBox="1"/>
          <p:nvPr/>
        </p:nvSpPr>
        <p:spPr>
          <a:xfrm>
            <a:off x="4047410" y="4307401"/>
            <a:ext cx="1196933" cy="369332"/>
          </a:xfrm>
          <a:prstGeom prst="rect">
            <a:avLst/>
          </a:prstGeom>
          <a:noFill/>
        </p:spPr>
        <p:txBody>
          <a:bodyPr wrap="square">
            <a:spAutoFit/>
          </a:bodyPr>
          <a:lstStyle/>
          <a:p>
            <a:pPr algn="ctr"/>
            <a:r>
              <a:rPr lang="en-GB" b="1" dirty="0">
                <a:solidFill>
                  <a:srgbClr val="007AC2"/>
                </a:solidFill>
              </a:rPr>
              <a:t>Kaikōura</a:t>
            </a:r>
          </a:p>
        </p:txBody>
      </p:sp>
      <p:sp>
        <p:nvSpPr>
          <p:cNvPr id="12" name="TextBox 11">
            <a:extLst>
              <a:ext uri="{FF2B5EF4-FFF2-40B4-BE49-F238E27FC236}">
                <a16:creationId xmlns:a16="http://schemas.microsoft.com/office/drawing/2014/main" id="{910B72EB-100B-499D-8CA4-5C0E43C22007}"/>
              </a:ext>
            </a:extLst>
          </p:cNvPr>
          <p:cNvSpPr txBox="1"/>
          <p:nvPr/>
        </p:nvSpPr>
        <p:spPr>
          <a:xfrm>
            <a:off x="822695" y="3709671"/>
            <a:ext cx="2493534" cy="369332"/>
          </a:xfrm>
          <a:prstGeom prst="rect">
            <a:avLst/>
          </a:prstGeom>
          <a:noFill/>
        </p:spPr>
        <p:txBody>
          <a:bodyPr wrap="square">
            <a:spAutoFit/>
          </a:bodyPr>
          <a:lstStyle/>
          <a:p>
            <a:pPr algn="ctr"/>
            <a:r>
              <a:rPr lang="en-GB" b="1" dirty="0">
                <a:solidFill>
                  <a:srgbClr val="007AC2"/>
                </a:solidFill>
              </a:rPr>
              <a:t>South Taranaki Bight</a:t>
            </a:r>
          </a:p>
        </p:txBody>
      </p:sp>
      <p:pic>
        <p:nvPicPr>
          <p:cNvPr id="13" name="Picture 12">
            <a:extLst>
              <a:ext uri="{FF2B5EF4-FFF2-40B4-BE49-F238E27FC236}">
                <a16:creationId xmlns:a16="http://schemas.microsoft.com/office/drawing/2014/main" id="{73C848AF-AF57-4D8D-A6AB-9F5713502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845" y="4752841"/>
            <a:ext cx="635431" cy="199963"/>
          </a:xfrm>
          <a:prstGeom prst="rect">
            <a:avLst/>
          </a:prstGeom>
        </p:spPr>
      </p:pic>
      <p:pic>
        <p:nvPicPr>
          <p:cNvPr id="14" name="Picture 13">
            <a:extLst>
              <a:ext uri="{FF2B5EF4-FFF2-40B4-BE49-F238E27FC236}">
                <a16:creationId xmlns:a16="http://schemas.microsoft.com/office/drawing/2014/main" id="{90ED0B8C-18BC-4155-857C-8DABA976E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846" y="1774430"/>
            <a:ext cx="635431" cy="199963"/>
          </a:xfrm>
          <a:prstGeom prst="rect">
            <a:avLst/>
          </a:prstGeom>
        </p:spPr>
      </p:pic>
      <p:grpSp>
        <p:nvGrpSpPr>
          <p:cNvPr id="15" name="Group 14">
            <a:extLst>
              <a:ext uri="{FF2B5EF4-FFF2-40B4-BE49-F238E27FC236}">
                <a16:creationId xmlns:a16="http://schemas.microsoft.com/office/drawing/2014/main" id="{9CCB8F95-8AA7-418B-9348-FC1304A3B4D8}"/>
              </a:ext>
            </a:extLst>
          </p:cNvPr>
          <p:cNvGrpSpPr/>
          <p:nvPr/>
        </p:nvGrpSpPr>
        <p:grpSpPr>
          <a:xfrm>
            <a:off x="5694361" y="1443705"/>
            <a:ext cx="2973835" cy="2838201"/>
            <a:chOff x="147944" y="1443705"/>
            <a:chExt cx="2747972" cy="2622639"/>
          </a:xfrm>
        </p:grpSpPr>
        <p:grpSp>
          <p:nvGrpSpPr>
            <p:cNvPr id="16" name="Group 15">
              <a:extLst>
                <a:ext uri="{FF2B5EF4-FFF2-40B4-BE49-F238E27FC236}">
                  <a16:creationId xmlns:a16="http://schemas.microsoft.com/office/drawing/2014/main" id="{41F85E42-4014-4D7A-ADD6-76CEE8B4F267}"/>
                </a:ext>
              </a:extLst>
            </p:cNvPr>
            <p:cNvGrpSpPr/>
            <p:nvPr/>
          </p:nvGrpSpPr>
          <p:grpSpPr>
            <a:xfrm>
              <a:off x="275971" y="1446399"/>
              <a:ext cx="2619945" cy="2619945"/>
              <a:chOff x="295534" y="1454945"/>
              <a:chExt cx="2619945" cy="2619945"/>
            </a:xfrm>
          </p:grpSpPr>
          <p:sp>
            <p:nvSpPr>
              <p:cNvPr id="18" name="Teardrop 17">
                <a:extLst>
                  <a:ext uri="{FF2B5EF4-FFF2-40B4-BE49-F238E27FC236}">
                    <a16:creationId xmlns:a16="http://schemas.microsoft.com/office/drawing/2014/main" id="{29DB5177-F5E8-4386-809B-1F750BBFFEE6}"/>
                  </a:ext>
                </a:extLst>
              </p:cNvPr>
              <p:cNvSpPr/>
              <p:nvPr/>
            </p:nvSpPr>
            <p:spPr>
              <a:xfrm>
                <a:off x="295534" y="1454945"/>
                <a:ext cx="2619945" cy="2619945"/>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ACDCB9B-144A-4E02-9A9E-512642760613}"/>
                  </a:ext>
                </a:extLst>
              </p:cNvPr>
              <p:cNvSpPr txBox="1"/>
              <p:nvPr/>
            </p:nvSpPr>
            <p:spPr>
              <a:xfrm>
                <a:off x="375416" y="2259677"/>
                <a:ext cx="2393704" cy="1478884"/>
              </a:xfrm>
              <a:prstGeom prst="rect">
                <a:avLst/>
              </a:prstGeom>
              <a:noFill/>
            </p:spPr>
            <p:txBody>
              <a:bodyPr wrap="square">
                <a:spAutoFit/>
              </a:bodyPr>
              <a:lstStyle/>
              <a:p>
                <a:pPr algn="ctr"/>
                <a:r>
                  <a:rPr lang="en-GB" sz="1400" b="0" i="0" u="none" strike="noStrike" dirty="0">
                    <a:solidFill>
                      <a:schemeClr val="bg1"/>
                    </a:solidFill>
                    <a:effectLst/>
                  </a:rPr>
                  <a:t>Blue whales (</a:t>
                </a:r>
                <a:r>
                  <a:rPr lang="en-GB" sz="1400" b="0" i="0" u="none" strike="noStrike" dirty="0" err="1">
                    <a:solidFill>
                      <a:schemeClr val="bg1"/>
                    </a:solidFill>
                    <a:effectLst/>
                  </a:rPr>
                  <a:t>Wēra</a:t>
                </a:r>
                <a:r>
                  <a:rPr lang="en-GB" sz="1400" b="0" i="0" u="none" strike="noStrike" dirty="0">
                    <a:solidFill>
                      <a:schemeClr val="bg1"/>
                    </a:solidFill>
                    <a:effectLst/>
                  </a:rPr>
                  <a:t> Kahurangi) are found offshore from the Bay of Islands (</a:t>
                </a:r>
                <a:r>
                  <a:rPr lang="en-GB" sz="1400" b="0" i="0" u="none" strike="noStrike" dirty="0" err="1">
                    <a:solidFill>
                      <a:schemeClr val="bg1"/>
                    </a:solidFill>
                    <a:effectLst/>
                  </a:rPr>
                  <a:t>Pēwhairangi</a:t>
                </a:r>
                <a:r>
                  <a:rPr lang="en-GB" sz="1400" b="0" i="0" u="none" strike="noStrike" dirty="0">
                    <a:solidFill>
                      <a:schemeClr val="bg1"/>
                    </a:solidFill>
                    <a:effectLst/>
                  </a:rPr>
                  <a:t>) and </a:t>
                </a:r>
                <a:r>
                  <a:rPr lang="en-GB" sz="1400" b="0" i="0" u="none" strike="noStrike" dirty="0" err="1">
                    <a:solidFill>
                      <a:schemeClr val="bg1"/>
                    </a:solidFill>
                    <a:effectLst/>
                  </a:rPr>
                  <a:t>Kaikōura</a:t>
                </a:r>
                <a:r>
                  <a:rPr lang="en-GB" sz="1400" b="0" i="0" u="none" strike="noStrike" dirty="0">
                    <a:solidFill>
                      <a:schemeClr val="bg1"/>
                    </a:solidFill>
                    <a:effectLst/>
                  </a:rPr>
                  <a:t>. They have recently been discovered feeding in the South Taranaki Bight.</a:t>
                </a:r>
                <a:endParaRPr lang="en-GB" sz="700" dirty="0">
                  <a:solidFill>
                    <a:schemeClr val="bg1"/>
                  </a:solidFill>
                </a:endParaRPr>
              </a:p>
            </p:txBody>
          </p:sp>
        </p:grpSp>
        <p:pic>
          <p:nvPicPr>
            <p:cNvPr id="17" name="Picture 16">
              <a:extLst>
                <a:ext uri="{FF2B5EF4-FFF2-40B4-BE49-F238E27FC236}">
                  <a16:creationId xmlns:a16="http://schemas.microsoft.com/office/drawing/2014/main" id="{B021AA29-0B34-4D79-8F56-CE4DA7C39C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9" t="-3976" r="23026" b="54228"/>
            <a:stretch/>
          </p:blipFill>
          <p:spPr>
            <a:xfrm rot="10800000" flipH="1">
              <a:off x="147944" y="1443705"/>
              <a:ext cx="2708952" cy="831126"/>
            </a:xfrm>
            <a:prstGeom prst="rect">
              <a:avLst/>
            </a:prstGeom>
          </p:spPr>
        </p:pic>
      </p:grpSp>
      <p:sp>
        <p:nvSpPr>
          <p:cNvPr id="20" name="Reveal button">
            <a:extLst>
              <a:ext uri="{FF2B5EF4-FFF2-40B4-BE49-F238E27FC236}">
                <a16:creationId xmlns:a16="http://schemas.microsoft.com/office/drawing/2014/main" id="{423A62C9-30F6-4F53-B3BB-91F478ACCCEE}"/>
              </a:ext>
            </a:extLst>
          </p:cNvPr>
          <p:cNvSpPr/>
          <p:nvPr/>
        </p:nvSpPr>
        <p:spPr>
          <a:xfrm>
            <a:off x="6406550" y="5039727"/>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196004818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par>
                                <p:cTn id="23" presetID="1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up)">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nextCondLst>
                <p:cond evt="onClick" delay="0">
                  <p:tgtEl>
                    <p:spTgt spid="20"/>
                  </p:tgtEl>
                </p:cond>
              </p:nextCondLst>
            </p:seq>
          </p:childTnLst>
        </p:cTn>
      </p:par>
    </p:tnLst>
    <p:bldLst>
      <p:bldP spid="10" grpId="0"/>
      <p:bldP spid="11" grpId="0"/>
      <p:bldP spid="12"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C750B70-C453-4DBB-B2BB-B7BB85138B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0" t="44444" r="34637" b="6553"/>
          <a:stretch/>
        </p:blipFill>
        <p:spPr>
          <a:xfrm>
            <a:off x="3371777" y="1992212"/>
            <a:ext cx="3626716" cy="4335905"/>
          </a:xfrm>
          <a:prstGeom prst="rect">
            <a:avLst/>
          </a:prstGeom>
        </p:spPr>
      </p:pic>
      <p:sp>
        <p:nvSpPr>
          <p:cNvPr id="21" name="Title 20"/>
          <p:cNvSpPr>
            <a:spLocks noGrp="1"/>
          </p:cNvSpPr>
          <p:nvPr>
            <p:ph type="title"/>
          </p:nvPr>
        </p:nvSpPr>
        <p:spPr>
          <a:xfrm>
            <a:off x="457199" y="449399"/>
            <a:ext cx="8220075" cy="994306"/>
          </a:xfrm>
        </p:spPr>
        <p:txBody>
          <a:bodyPr anchor="ctr" anchorCtr="0"/>
          <a:lstStyle/>
          <a:p>
            <a:pPr algn="ctr"/>
            <a:r>
              <a:rPr lang="en-GB" sz="3600" dirty="0">
                <a:latin typeface="+mn-lt"/>
              </a:rPr>
              <a:t>Hector's Dolphin </a:t>
            </a:r>
          </a:p>
        </p:txBody>
      </p:sp>
      <p:pic>
        <p:nvPicPr>
          <p:cNvPr id="8" name="Picture 7">
            <a:extLst>
              <a:ext uri="{FF2B5EF4-FFF2-40B4-BE49-F238E27FC236}">
                <a16:creationId xmlns:a16="http://schemas.microsoft.com/office/drawing/2014/main" id="{D8C326CB-246F-4EFD-8DA7-150ABABE7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914" y="3876253"/>
            <a:ext cx="877725" cy="265426"/>
          </a:xfrm>
          <a:prstGeom prst="rect">
            <a:avLst/>
          </a:prstGeom>
        </p:spPr>
      </p:pic>
      <p:pic>
        <p:nvPicPr>
          <p:cNvPr id="10" name="Picture 9">
            <a:extLst>
              <a:ext uri="{FF2B5EF4-FFF2-40B4-BE49-F238E27FC236}">
                <a16:creationId xmlns:a16="http://schemas.microsoft.com/office/drawing/2014/main" id="{0B668EED-B3FC-49AB-A33D-B01C92924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676" y="2553416"/>
            <a:ext cx="877725" cy="265426"/>
          </a:xfrm>
          <a:prstGeom prst="rect">
            <a:avLst/>
          </a:prstGeom>
        </p:spPr>
      </p:pic>
      <p:pic>
        <p:nvPicPr>
          <p:cNvPr id="11" name="Picture 10">
            <a:extLst>
              <a:ext uri="{FF2B5EF4-FFF2-40B4-BE49-F238E27FC236}">
                <a16:creationId xmlns:a16="http://schemas.microsoft.com/office/drawing/2014/main" id="{183DE79E-DEF6-44C1-89F2-FBFACCEFF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031" y="3429000"/>
            <a:ext cx="877725" cy="265426"/>
          </a:xfrm>
          <a:prstGeom prst="rect">
            <a:avLst/>
          </a:prstGeom>
        </p:spPr>
      </p:pic>
      <p:pic>
        <p:nvPicPr>
          <p:cNvPr id="12" name="Picture 11">
            <a:extLst>
              <a:ext uri="{FF2B5EF4-FFF2-40B4-BE49-F238E27FC236}">
                <a16:creationId xmlns:a16="http://schemas.microsoft.com/office/drawing/2014/main" id="{3625C7F5-1592-43DA-B829-3334F289D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532" y="2274831"/>
            <a:ext cx="877725" cy="265426"/>
          </a:xfrm>
          <a:prstGeom prst="rect">
            <a:avLst/>
          </a:prstGeom>
        </p:spPr>
      </p:pic>
      <p:sp>
        <p:nvSpPr>
          <p:cNvPr id="16" name="TextBox 15">
            <a:extLst>
              <a:ext uri="{FF2B5EF4-FFF2-40B4-BE49-F238E27FC236}">
                <a16:creationId xmlns:a16="http://schemas.microsoft.com/office/drawing/2014/main" id="{23CB4B38-9B7F-4E47-BBDF-8909B49B1BCF}"/>
              </a:ext>
            </a:extLst>
          </p:cNvPr>
          <p:cNvSpPr txBox="1"/>
          <p:nvPr/>
        </p:nvSpPr>
        <p:spPr>
          <a:xfrm>
            <a:off x="3054723" y="3024382"/>
            <a:ext cx="1811869" cy="646331"/>
          </a:xfrm>
          <a:prstGeom prst="rect">
            <a:avLst/>
          </a:prstGeom>
          <a:noFill/>
        </p:spPr>
        <p:txBody>
          <a:bodyPr wrap="square">
            <a:spAutoFit/>
          </a:bodyPr>
          <a:lstStyle/>
          <a:p>
            <a:pPr algn="ctr"/>
            <a:r>
              <a:rPr lang="en-GB" b="1" dirty="0">
                <a:solidFill>
                  <a:srgbClr val="007AC2"/>
                </a:solidFill>
              </a:rPr>
              <a:t>West Coast</a:t>
            </a:r>
          </a:p>
          <a:p>
            <a:pPr algn="ctr"/>
            <a:r>
              <a:rPr lang="en-GB" b="1" dirty="0">
                <a:solidFill>
                  <a:srgbClr val="00A8E7"/>
                </a:solidFill>
              </a:rPr>
              <a:t>Te Tai </a:t>
            </a:r>
            <a:r>
              <a:rPr lang="en-GB" b="1" dirty="0" err="1">
                <a:solidFill>
                  <a:srgbClr val="00A8E7"/>
                </a:solidFill>
              </a:rPr>
              <a:t>Hauāuru</a:t>
            </a:r>
            <a:endParaRPr lang="en-GB" b="1" dirty="0">
              <a:solidFill>
                <a:srgbClr val="00A8E7"/>
              </a:solidFill>
            </a:endParaRPr>
          </a:p>
        </p:txBody>
      </p:sp>
      <p:sp>
        <p:nvSpPr>
          <p:cNvPr id="17" name="TextBox 16">
            <a:extLst>
              <a:ext uri="{FF2B5EF4-FFF2-40B4-BE49-F238E27FC236}">
                <a16:creationId xmlns:a16="http://schemas.microsoft.com/office/drawing/2014/main" id="{2A033379-37B8-453A-BD13-32D6FD76C951}"/>
              </a:ext>
            </a:extLst>
          </p:cNvPr>
          <p:cNvSpPr txBox="1"/>
          <p:nvPr/>
        </p:nvSpPr>
        <p:spPr>
          <a:xfrm>
            <a:off x="5429788" y="1594374"/>
            <a:ext cx="2438400" cy="646331"/>
          </a:xfrm>
          <a:prstGeom prst="rect">
            <a:avLst/>
          </a:prstGeom>
          <a:noFill/>
        </p:spPr>
        <p:txBody>
          <a:bodyPr wrap="square">
            <a:spAutoFit/>
          </a:bodyPr>
          <a:lstStyle/>
          <a:p>
            <a:pPr algn="ctr"/>
            <a:r>
              <a:rPr lang="en-GB" b="1" dirty="0">
                <a:solidFill>
                  <a:srgbClr val="007AC2"/>
                </a:solidFill>
              </a:rPr>
              <a:t>Marlborough Sounds</a:t>
            </a:r>
          </a:p>
          <a:p>
            <a:pPr algn="ctr"/>
            <a:r>
              <a:rPr lang="en-GB" b="1" dirty="0">
                <a:solidFill>
                  <a:srgbClr val="00A8E7"/>
                </a:solidFill>
              </a:rPr>
              <a:t>Te </a:t>
            </a:r>
            <a:r>
              <a:rPr lang="en-GB" b="1" dirty="0" err="1">
                <a:solidFill>
                  <a:srgbClr val="00A8E7"/>
                </a:solidFill>
              </a:rPr>
              <a:t>Aumiti</a:t>
            </a:r>
            <a:endParaRPr lang="en-GB" b="1" dirty="0">
              <a:solidFill>
                <a:srgbClr val="00A8E7"/>
              </a:solidFill>
            </a:endParaRPr>
          </a:p>
        </p:txBody>
      </p:sp>
      <p:sp>
        <p:nvSpPr>
          <p:cNvPr id="18" name="TextBox 17">
            <a:extLst>
              <a:ext uri="{FF2B5EF4-FFF2-40B4-BE49-F238E27FC236}">
                <a16:creationId xmlns:a16="http://schemas.microsoft.com/office/drawing/2014/main" id="{F830C933-6760-4C6E-A8F5-B9FC69C7D8EE}"/>
              </a:ext>
            </a:extLst>
          </p:cNvPr>
          <p:cNvSpPr txBox="1"/>
          <p:nvPr/>
        </p:nvSpPr>
        <p:spPr>
          <a:xfrm>
            <a:off x="6334834" y="3711703"/>
            <a:ext cx="1138922" cy="369332"/>
          </a:xfrm>
          <a:prstGeom prst="rect">
            <a:avLst/>
          </a:prstGeom>
          <a:noFill/>
        </p:spPr>
        <p:txBody>
          <a:bodyPr wrap="square">
            <a:spAutoFit/>
          </a:bodyPr>
          <a:lstStyle/>
          <a:p>
            <a:pPr algn="ctr"/>
            <a:r>
              <a:rPr lang="en-GB" b="1" dirty="0">
                <a:solidFill>
                  <a:srgbClr val="007AC2"/>
                </a:solidFill>
              </a:rPr>
              <a:t>Kaikōura</a:t>
            </a:r>
          </a:p>
        </p:txBody>
      </p:sp>
      <p:grpSp>
        <p:nvGrpSpPr>
          <p:cNvPr id="15" name="Group 14">
            <a:extLst>
              <a:ext uri="{FF2B5EF4-FFF2-40B4-BE49-F238E27FC236}">
                <a16:creationId xmlns:a16="http://schemas.microsoft.com/office/drawing/2014/main" id="{97416110-8628-41AA-B488-D7AD4E1033F0}"/>
              </a:ext>
            </a:extLst>
          </p:cNvPr>
          <p:cNvGrpSpPr/>
          <p:nvPr/>
        </p:nvGrpSpPr>
        <p:grpSpPr>
          <a:xfrm>
            <a:off x="6217678" y="5309169"/>
            <a:ext cx="2926323" cy="849052"/>
            <a:chOff x="6217678" y="5309169"/>
            <a:chExt cx="2926323" cy="849052"/>
          </a:xfrm>
        </p:grpSpPr>
        <p:sp>
          <p:nvSpPr>
            <p:cNvPr id="19" name="Rectangle 18">
              <a:extLst>
                <a:ext uri="{FF2B5EF4-FFF2-40B4-BE49-F238E27FC236}">
                  <a16:creationId xmlns:a16="http://schemas.microsoft.com/office/drawing/2014/main" id="{8CEE5A8B-C34E-4D0B-8EA9-7291B32A8CC9}"/>
                </a:ext>
              </a:extLst>
            </p:cNvPr>
            <p:cNvSpPr/>
            <p:nvPr/>
          </p:nvSpPr>
          <p:spPr>
            <a:xfrm>
              <a:off x="6374675" y="5309170"/>
              <a:ext cx="2769326"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South Island</a:t>
              </a:r>
            </a:p>
            <a:p>
              <a:pPr>
                <a:spcAft>
                  <a:spcPts val="600"/>
                </a:spcAft>
              </a:pPr>
              <a:r>
                <a:rPr lang="en-GB" dirty="0"/>
                <a:t>Te Waipounamu</a:t>
              </a:r>
            </a:p>
          </p:txBody>
        </p:sp>
        <p:pic>
          <p:nvPicPr>
            <p:cNvPr id="22" name="Picture 21">
              <a:extLst>
                <a:ext uri="{FF2B5EF4-FFF2-40B4-BE49-F238E27FC236}">
                  <a16:creationId xmlns:a16="http://schemas.microsoft.com/office/drawing/2014/main" id="{3307401F-2946-47FE-AEEC-CB33243BC1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7" t="46961" r="28143" b="4290"/>
            <a:stretch/>
          </p:blipFill>
          <p:spPr>
            <a:xfrm flipH="1">
              <a:off x="6217678" y="5309169"/>
              <a:ext cx="150121" cy="849051"/>
            </a:xfrm>
            <a:prstGeom prst="rect">
              <a:avLst/>
            </a:prstGeom>
            <a:ln w="12700">
              <a:solidFill>
                <a:srgbClr val="007AC2"/>
              </a:solidFill>
            </a:ln>
          </p:spPr>
        </p:pic>
      </p:grpSp>
      <p:pic>
        <p:nvPicPr>
          <p:cNvPr id="20" name="Picture 19">
            <a:extLst>
              <a:ext uri="{FF2B5EF4-FFF2-40B4-BE49-F238E27FC236}">
                <a16:creationId xmlns:a16="http://schemas.microsoft.com/office/drawing/2014/main" id="{2D6B838D-D97C-41B8-A8CC-24E2ECB72B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sp>
        <p:nvSpPr>
          <p:cNvPr id="2" name="Reveal button">
            <a:extLst>
              <a:ext uri="{FF2B5EF4-FFF2-40B4-BE49-F238E27FC236}">
                <a16:creationId xmlns:a16="http://schemas.microsoft.com/office/drawing/2014/main" id="{E5E2CCEE-AA7A-4BD0-8C59-7B2EEF2A4B80}"/>
              </a:ext>
            </a:extLst>
          </p:cNvPr>
          <p:cNvSpPr/>
          <p:nvPr/>
        </p:nvSpPr>
        <p:spPr>
          <a:xfrm>
            <a:off x="6217678" y="4720808"/>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grpSp>
        <p:nvGrpSpPr>
          <p:cNvPr id="9" name="Group 8">
            <a:extLst>
              <a:ext uri="{FF2B5EF4-FFF2-40B4-BE49-F238E27FC236}">
                <a16:creationId xmlns:a16="http://schemas.microsoft.com/office/drawing/2014/main" id="{6036523F-7F0A-4248-93C0-2592007D8C29}"/>
              </a:ext>
            </a:extLst>
          </p:cNvPr>
          <p:cNvGrpSpPr/>
          <p:nvPr/>
        </p:nvGrpSpPr>
        <p:grpSpPr>
          <a:xfrm>
            <a:off x="457515" y="1443705"/>
            <a:ext cx="2718163" cy="2441094"/>
            <a:chOff x="457515" y="1443705"/>
            <a:chExt cx="2718163" cy="2441094"/>
          </a:xfrm>
        </p:grpSpPr>
        <p:grpSp>
          <p:nvGrpSpPr>
            <p:cNvPr id="5" name="Group 4">
              <a:extLst>
                <a:ext uri="{FF2B5EF4-FFF2-40B4-BE49-F238E27FC236}">
                  <a16:creationId xmlns:a16="http://schemas.microsoft.com/office/drawing/2014/main" id="{3632B682-C05E-43FE-B685-AADA279ECFC2}"/>
                </a:ext>
              </a:extLst>
            </p:cNvPr>
            <p:cNvGrpSpPr/>
            <p:nvPr/>
          </p:nvGrpSpPr>
          <p:grpSpPr>
            <a:xfrm>
              <a:off x="457515" y="1446399"/>
              <a:ext cx="2438400" cy="2438400"/>
              <a:chOff x="477078" y="1454945"/>
              <a:chExt cx="2438400" cy="2438400"/>
            </a:xfrm>
          </p:grpSpPr>
          <p:sp>
            <p:nvSpPr>
              <p:cNvPr id="4" name="Teardrop 3">
                <a:extLst>
                  <a:ext uri="{FF2B5EF4-FFF2-40B4-BE49-F238E27FC236}">
                    <a16:creationId xmlns:a16="http://schemas.microsoft.com/office/drawing/2014/main" id="{4E9C1F83-BBA2-4E54-95E4-A4B63D7736D1}"/>
                  </a:ext>
                </a:extLst>
              </p:cNvPr>
              <p:cNvSpPr/>
              <p:nvPr/>
            </p:nvSpPr>
            <p:spPr>
              <a:xfrm flipH="1">
                <a:off x="477078" y="1454945"/>
                <a:ext cx="2438400" cy="2438400"/>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9B8F856-257F-4562-99B7-F03F7E961FBA}"/>
                  </a:ext>
                </a:extLst>
              </p:cNvPr>
              <p:cNvSpPr txBox="1"/>
              <p:nvPr/>
            </p:nvSpPr>
            <p:spPr>
              <a:xfrm>
                <a:off x="541838" y="2283377"/>
                <a:ext cx="2308879" cy="1323439"/>
              </a:xfrm>
              <a:prstGeom prst="rect">
                <a:avLst/>
              </a:prstGeom>
              <a:noFill/>
            </p:spPr>
            <p:txBody>
              <a:bodyPr wrap="square">
                <a:spAutoFit/>
              </a:bodyPr>
              <a:lstStyle/>
              <a:p>
                <a:pPr algn="ctr"/>
                <a:r>
                  <a:rPr lang="en-GB" sz="1600" dirty="0">
                    <a:solidFill>
                      <a:schemeClr val="bg1"/>
                    </a:solidFill>
                  </a:rPr>
                  <a:t>Hector’s dolphins (</a:t>
                </a:r>
                <a:r>
                  <a:rPr lang="en-GB" sz="1600" dirty="0" err="1">
                    <a:solidFill>
                      <a:schemeClr val="bg1"/>
                    </a:solidFill>
                  </a:rPr>
                  <a:t>Tūpoupou</a:t>
                </a:r>
                <a:r>
                  <a:rPr lang="en-GB" sz="1600" dirty="0">
                    <a:solidFill>
                      <a:schemeClr val="bg1"/>
                    </a:solidFill>
                  </a:rPr>
                  <a:t>) are only found in the waters around the South Island.</a:t>
                </a:r>
              </a:p>
            </p:txBody>
          </p:sp>
        </p:grpSp>
        <p:pic>
          <p:nvPicPr>
            <p:cNvPr id="7" name="Picture 6">
              <a:extLst>
                <a:ext uri="{FF2B5EF4-FFF2-40B4-BE49-F238E27FC236}">
                  <a16:creationId xmlns:a16="http://schemas.microsoft.com/office/drawing/2014/main" id="{7BBBFC8C-B688-48E9-A05A-ED21C10974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a:off x="466726" y="1443705"/>
              <a:ext cx="2708952" cy="831126"/>
            </a:xfrm>
            <a:prstGeom prst="rect">
              <a:avLst/>
            </a:prstGeom>
          </p:spPr>
        </p:pic>
      </p:grpSp>
    </p:spTree>
    <p:extLst>
      <p:ext uri="{BB962C8B-B14F-4D97-AF65-F5344CB8AC3E}">
        <p14:creationId xmlns:p14="http://schemas.microsoft.com/office/powerpoint/2010/main" val="309571232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000"/>
                            </p:stCondLst>
                            <p:childTnLst>
                              <p:par>
                                <p:cTn id="18" presetID="22" presetClass="entr" presetSubtype="8"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par>
                                <p:cTn id="32" presetID="1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up)">
                                      <p:cBhvr>
                                        <p:cTn id="35" dur="500"/>
                                        <p:tgtEl>
                                          <p:spTgt spid="10"/>
                                        </p:tgtEl>
                                      </p:cBhvr>
                                    </p:animEffect>
                                  </p:childTnLst>
                                </p:cTn>
                              </p:par>
                              <p:par>
                                <p:cTn id="36" presetID="1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up)">
                                      <p:cBhvr>
                                        <p:cTn id="39" dur="500"/>
                                        <p:tgtEl>
                                          <p:spTgt spid="12"/>
                                        </p:tgtEl>
                                      </p:cBhvr>
                                    </p:animEffect>
                                  </p:childTnLst>
                                </p:cTn>
                              </p:par>
                              <p:par>
                                <p:cTn id="40" presetID="12" presetClass="entr" presetSubtype="4"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nextCondLst>
                <p:cond evt="onClick" delay="0">
                  <p:tgtEl>
                    <p:spTgt spid="2"/>
                  </p:tgtEl>
                </p:cond>
              </p:nextCondLst>
            </p:seq>
          </p:childTnLst>
        </p:cTn>
      </p:par>
    </p:tnLst>
    <p:bldLst>
      <p:bldP spid="16" grpId="0"/>
      <p:bldP spid="17" grpId="0"/>
      <p:bldP spid="18"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781D54-E0D6-42F4-A640-6D71778CC3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39" t="6552" r="6290" b="44041"/>
          <a:stretch/>
        </p:blipFill>
        <p:spPr>
          <a:xfrm>
            <a:off x="2170195" y="1584603"/>
            <a:ext cx="3436412" cy="4673756"/>
          </a:xfrm>
          <a:prstGeom prst="rect">
            <a:avLst/>
          </a:prstGeom>
        </p:spPr>
      </p:pic>
      <p:sp>
        <p:nvSpPr>
          <p:cNvPr id="21" name="Title 20"/>
          <p:cNvSpPr>
            <a:spLocks noGrp="1"/>
          </p:cNvSpPr>
          <p:nvPr>
            <p:ph type="title"/>
          </p:nvPr>
        </p:nvSpPr>
        <p:spPr/>
        <p:txBody>
          <a:bodyPr anchor="ctr" anchorCtr="0"/>
          <a:lstStyle/>
          <a:p>
            <a:pPr algn="ctr"/>
            <a:r>
              <a:rPr lang="en-GB" sz="3600" dirty="0" err="1">
                <a:latin typeface="+mn-lt"/>
              </a:rPr>
              <a:t>Māui’s</a:t>
            </a:r>
            <a:r>
              <a:rPr lang="en-GB" sz="3600" dirty="0">
                <a:latin typeface="+mn-lt"/>
              </a:rPr>
              <a:t> Dolphin</a:t>
            </a:r>
          </a:p>
        </p:txBody>
      </p:sp>
      <p:sp>
        <p:nvSpPr>
          <p:cNvPr id="15" name="TextBox 14">
            <a:extLst>
              <a:ext uri="{FF2B5EF4-FFF2-40B4-BE49-F238E27FC236}">
                <a16:creationId xmlns:a16="http://schemas.microsoft.com/office/drawing/2014/main" id="{1D9B9F27-D8FF-4566-9925-42690576987E}"/>
              </a:ext>
            </a:extLst>
          </p:cNvPr>
          <p:cNvSpPr txBox="1"/>
          <p:nvPr/>
        </p:nvSpPr>
        <p:spPr>
          <a:xfrm>
            <a:off x="2012208" y="5110555"/>
            <a:ext cx="1411452" cy="369332"/>
          </a:xfrm>
          <a:prstGeom prst="rect">
            <a:avLst/>
          </a:prstGeom>
          <a:noFill/>
        </p:spPr>
        <p:txBody>
          <a:bodyPr wrap="square">
            <a:spAutoFit/>
          </a:bodyPr>
          <a:lstStyle/>
          <a:p>
            <a:pPr algn="ctr"/>
            <a:r>
              <a:rPr lang="en-GB" b="1" dirty="0">
                <a:solidFill>
                  <a:srgbClr val="007AC2"/>
                </a:solidFill>
              </a:rPr>
              <a:t>Whanganui</a:t>
            </a:r>
          </a:p>
        </p:txBody>
      </p:sp>
      <p:sp>
        <p:nvSpPr>
          <p:cNvPr id="16" name="TextBox 15">
            <a:extLst>
              <a:ext uri="{FF2B5EF4-FFF2-40B4-BE49-F238E27FC236}">
                <a16:creationId xmlns:a16="http://schemas.microsoft.com/office/drawing/2014/main" id="{11D4C160-2BDA-4718-935D-D9FDE1F26412}"/>
              </a:ext>
            </a:extLst>
          </p:cNvPr>
          <p:cNvSpPr txBox="1"/>
          <p:nvPr/>
        </p:nvSpPr>
        <p:spPr>
          <a:xfrm>
            <a:off x="1196392" y="2018700"/>
            <a:ext cx="1411452" cy="646331"/>
          </a:xfrm>
          <a:prstGeom prst="rect">
            <a:avLst/>
          </a:prstGeom>
          <a:noFill/>
        </p:spPr>
        <p:txBody>
          <a:bodyPr wrap="square">
            <a:spAutoFit/>
          </a:bodyPr>
          <a:lstStyle/>
          <a:p>
            <a:pPr algn="ctr"/>
            <a:r>
              <a:rPr lang="en-GB" b="1" dirty="0">
                <a:solidFill>
                  <a:srgbClr val="007AC2"/>
                </a:solidFill>
              </a:rPr>
              <a:t>Maunganui </a:t>
            </a:r>
            <a:br>
              <a:rPr lang="en-GB" b="1" dirty="0">
                <a:solidFill>
                  <a:srgbClr val="007AC2"/>
                </a:solidFill>
              </a:rPr>
            </a:br>
            <a:r>
              <a:rPr lang="en-GB" b="1" dirty="0">
                <a:solidFill>
                  <a:srgbClr val="007AC2"/>
                </a:solidFill>
              </a:rPr>
              <a:t>Bluff</a:t>
            </a:r>
          </a:p>
        </p:txBody>
      </p:sp>
      <p:grpSp>
        <p:nvGrpSpPr>
          <p:cNvPr id="10" name="Group 9">
            <a:extLst>
              <a:ext uri="{FF2B5EF4-FFF2-40B4-BE49-F238E27FC236}">
                <a16:creationId xmlns:a16="http://schemas.microsoft.com/office/drawing/2014/main" id="{CF193C7E-A397-4A32-8248-0C7B275A580B}"/>
              </a:ext>
            </a:extLst>
          </p:cNvPr>
          <p:cNvGrpSpPr/>
          <p:nvPr/>
        </p:nvGrpSpPr>
        <p:grpSpPr>
          <a:xfrm>
            <a:off x="6348308" y="5309169"/>
            <a:ext cx="2795692" cy="849052"/>
            <a:chOff x="6348308" y="5309169"/>
            <a:chExt cx="2795692" cy="849052"/>
          </a:xfrm>
        </p:grpSpPr>
        <p:sp>
          <p:nvSpPr>
            <p:cNvPr id="12" name="Rectangle 11">
              <a:extLst>
                <a:ext uri="{FF2B5EF4-FFF2-40B4-BE49-F238E27FC236}">
                  <a16:creationId xmlns:a16="http://schemas.microsoft.com/office/drawing/2014/main" id="{6A3E637A-89DB-4B86-B87A-DDF912C09B4B}"/>
                </a:ext>
              </a:extLst>
            </p:cNvPr>
            <p:cNvSpPr/>
            <p:nvPr/>
          </p:nvSpPr>
          <p:spPr>
            <a:xfrm>
              <a:off x="6519333" y="5309170"/>
              <a:ext cx="2624667"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North Island</a:t>
              </a:r>
            </a:p>
            <a:p>
              <a:pPr>
                <a:spcAft>
                  <a:spcPts val="600"/>
                </a:spcAft>
              </a:pPr>
              <a:r>
                <a:rPr lang="en-GB" dirty="0"/>
                <a:t>Te </a:t>
              </a:r>
              <a:r>
                <a:rPr lang="en-GB" dirty="0" err="1"/>
                <a:t>Ika</a:t>
              </a:r>
              <a:r>
                <a:rPr lang="en-GB" dirty="0"/>
                <a:t> a </a:t>
              </a:r>
              <a:r>
                <a:rPr lang="en-GB" dirty="0" err="1"/>
                <a:t>Māui</a:t>
              </a:r>
              <a:endParaRPr lang="en-GB" dirty="0"/>
            </a:p>
          </p:txBody>
        </p:sp>
        <p:pic>
          <p:nvPicPr>
            <p:cNvPr id="17" name="Picture 16">
              <a:extLst>
                <a:ext uri="{FF2B5EF4-FFF2-40B4-BE49-F238E27FC236}">
                  <a16:creationId xmlns:a16="http://schemas.microsoft.com/office/drawing/2014/main" id="{656E0B02-4F4C-479E-A9BD-E65C9FFC82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07" t="46961" r="28143" b="4290"/>
            <a:stretch/>
          </p:blipFill>
          <p:spPr>
            <a:xfrm flipH="1">
              <a:off x="6348308" y="5309169"/>
              <a:ext cx="150121" cy="849051"/>
            </a:xfrm>
            <a:prstGeom prst="rect">
              <a:avLst/>
            </a:prstGeom>
            <a:ln w="12700">
              <a:solidFill>
                <a:srgbClr val="007AC2"/>
              </a:solidFill>
            </a:ln>
          </p:spPr>
        </p:pic>
      </p:grpSp>
      <p:pic>
        <p:nvPicPr>
          <p:cNvPr id="18" name="Picture 17">
            <a:extLst>
              <a:ext uri="{FF2B5EF4-FFF2-40B4-BE49-F238E27FC236}">
                <a16:creationId xmlns:a16="http://schemas.microsoft.com/office/drawing/2014/main" id="{89A30092-4077-467B-8201-96E0C5A418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sp>
        <p:nvSpPr>
          <p:cNvPr id="19" name="Reveal button">
            <a:extLst>
              <a:ext uri="{FF2B5EF4-FFF2-40B4-BE49-F238E27FC236}">
                <a16:creationId xmlns:a16="http://schemas.microsoft.com/office/drawing/2014/main" id="{250DF68D-285B-4848-936F-037A232964FD}"/>
              </a:ext>
            </a:extLst>
          </p:cNvPr>
          <p:cNvSpPr/>
          <p:nvPr/>
        </p:nvSpPr>
        <p:spPr>
          <a:xfrm>
            <a:off x="6351902" y="4720808"/>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grpSp>
        <p:nvGrpSpPr>
          <p:cNvPr id="20" name="Group 19">
            <a:extLst>
              <a:ext uri="{FF2B5EF4-FFF2-40B4-BE49-F238E27FC236}">
                <a16:creationId xmlns:a16="http://schemas.microsoft.com/office/drawing/2014/main" id="{90915D47-EBFF-4556-9B19-7FEE1521FE26}"/>
              </a:ext>
            </a:extLst>
          </p:cNvPr>
          <p:cNvGrpSpPr/>
          <p:nvPr/>
        </p:nvGrpSpPr>
        <p:grpSpPr>
          <a:xfrm>
            <a:off x="5694361" y="1443705"/>
            <a:ext cx="2973834" cy="2641734"/>
            <a:chOff x="147944" y="1443705"/>
            <a:chExt cx="2747971" cy="2441094"/>
          </a:xfrm>
        </p:grpSpPr>
        <p:grpSp>
          <p:nvGrpSpPr>
            <p:cNvPr id="22" name="Group 21">
              <a:extLst>
                <a:ext uri="{FF2B5EF4-FFF2-40B4-BE49-F238E27FC236}">
                  <a16:creationId xmlns:a16="http://schemas.microsoft.com/office/drawing/2014/main" id="{1B3D3151-6813-4DC9-B5AC-9385D626D74F}"/>
                </a:ext>
              </a:extLst>
            </p:cNvPr>
            <p:cNvGrpSpPr/>
            <p:nvPr/>
          </p:nvGrpSpPr>
          <p:grpSpPr>
            <a:xfrm>
              <a:off x="457515" y="1446399"/>
              <a:ext cx="2438400" cy="2438400"/>
              <a:chOff x="477078" y="1454945"/>
              <a:chExt cx="2438400" cy="2438400"/>
            </a:xfrm>
          </p:grpSpPr>
          <p:sp>
            <p:nvSpPr>
              <p:cNvPr id="24" name="Teardrop 23">
                <a:extLst>
                  <a:ext uri="{FF2B5EF4-FFF2-40B4-BE49-F238E27FC236}">
                    <a16:creationId xmlns:a16="http://schemas.microsoft.com/office/drawing/2014/main" id="{2949B151-9353-4436-8760-5E08FD808CC9}"/>
                  </a:ext>
                </a:extLst>
              </p:cNvPr>
              <p:cNvSpPr/>
              <p:nvPr/>
            </p:nvSpPr>
            <p:spPr>
              <a:xfrm>
                <a:off x="477078" y="1454945"/>
                <a:ext cx="2438400" cy="2438400"/>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0B662C5-474F-4D47-81BA-C46654450244}"/>
                  </a:ext>
                </a:extLst>
              </p:cNvPr>
              <p:cNvSpPr txBox="1"/>
              <p:nvPr/>
            </p:nvSpPr>
            <p:spPr>
              <a:xfrm>
                <a:off x="713543" y="2235285"/>
                <a:ext cx="1920682" cy="1450444"/>
              </a:xfrm>
              <a:prstGeom prst="rect">
                <a:avLst/>
              </a:prstGeom>
              <a:noFill/>
            </p:spPr>
            <p:txBody>
              <a:bodyPr wrap="square">
                <a:spAutoFit/>
              </a:bodyPr>
              <a:lstStyle/>
              <a:p>
                <a:pPr algn="ctr"/>
                <a:r>
                  <a:rPr lang="en-GB" sz="1600" b="0" i="0" u="none" strike="noStrike" dirty="0" err="1">
                    <a:solidFill>
                      <a:schemeClr val="bg1"/>
                    </a:solidFill>
                    <a:effectLst/>
                  </a:rPr>
                  <a:t>Māui’s</a:t>
                </a:r>
                <a:r>
                  <a:rPr lang="en-GB" sz="1600" b="0" i="0" u="none" strike="noStrike" dirty="0">
                    <a:solidFill>
                      <a:schemeClr val="bg1"/>
                    </a:solidFill>
                    <a:effectLst/>
                  </a:rPr>
                  <a:t> dolphins (</a:t>
                </a:r>
                <a:r>
                  <a:rPr lang="en-GB" sz="1600" b="0" i="0" u="none" strike="noStrike" dirty="0" err="1">
                    <a:solidFill>
                      <a:schemeClr val="bg1"/>
                    </a:solidFill>
                    <a:effectLst/>
                  </a:rPr>
                  <a:t>Popoto</a:t>
                </a:r>
                <a:r>
                  <a:rPr lang="en-GB" sz="1600" b="0" i="0" u="none" strike="noStrike" dirty="0">
                    <a:solidFill>
                      <a:schemeClr val="bg1"/>
                    </a:solidFill>
                    <a:effectLst/>
                  </a:rPr>
                  <a:t>) are found in the coastal waters of the north-west of the North Island    (</a:t>
                </a:r>
                <a:r>
                  <a:rPr lang="en-GB" sz="1600" b="0" i="0" u="none" strike="noStrike" dirty="0" err="1">
                    <a:solidFill>
                      <a:schemeClr val="bg1"/>
                    </a:solidFill>
                    <a:effectLst/>
                  </a:rPr>
                  <a:t>Te</a:t>
                </a:r>
                <a:r>
                  <a:rPr lang="en-GB" sz="1600" b="0" i="0" u="none" strike="noStrike" dirty="0">
                    <a:solidFill>
                      <a:schemeClr val="bg1"/>
                    </a:solidFill>
                    <a:effectLst/>
                  </a:rPr>
                  <a:t> </a:t>
                </a:r>
                <a:r>
                  <a:rPr lang="en-GB" sz="1600" b="0" i="0" u="none" strike="noStrike" dirty="0" err="1">
                    <a:solidFill>
                      <a:schemeClr val="bg1"/>
                    </a:solidFill>
                    <a:effectLst/>
                  </a:rPr>
                  <a:t>Ika</a:t>
                </a:r>
                <a:r>
                  <a:rPr lang="en-GB" sz="1600" b="0" i="0" u="none" strike="noStrike" dirty="0">
                    <a:solidFill>
                      <a:schemeClr val="bg1"/>
                    </a:solidFill>
                    <a:effectLst/>
                  </a:rPr>
                  <a:t> a </a:t>
                </a:r>
                <a:r>
                  <a:rPr lang="en-GB" sz="1600" b="0" i="0" u="none" strike="noStrike" dirty="0" err="1">
                    <a:solidFill>
                      <a:schemeClr val="bg1"/>
                    </a:solidFill>
                    <a:effectLst/>
                  </a:rPr>
                  <a:t>Māui</a:t>
                </a:r>
                <a:r>
                  <a:rPr lang="en-GB" sz="1600" b="0" i="0" u="none" strike="noStrike" dirty="0">
                    <a:solidFill>
                      <a:schemeClr val="bg1"/>
                    </a:solidFill>
                    <a:effectLst/>
                  </a:rPr>
                  <a:t>).</a:t>
                </a:r>
                <a:endParaRPr lang="en-GB" sz="1400" dirty="0">
                  <a:solidFill>
                    <a:schemeClr val="bg1"/>
                  </a:solidFill>
                </a:endParaRPr>
              </a:p>
            </p:txBody>
          </p:sp>
        </p:grpSp>
        <p:pic>
          <p:nvPicPr>
            <p:cNvPr id="23" name="Picture 22">
              <a:extLst>
                <a:ext uri="{FF2B5EF4-FFF2-40B4-BE49-F238E27FC236}">
                  <a16:creationId xmlns:a16="http://schemas.microsoft.com/office/drawing/2014/main" id="{AB204FE3-E295-4B57-83A1-16E953E40C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39" t="-3976" r="23026" b="54228"/>
            <a:stretch/>
          </p:blipFill>
          <p:spPr>
            <a:xfrm rot="10800000" flipH="1">
              <a:off x="147944" y="1443705"/>
              <a:ext cx="2708952" cy="831126"/>
            </a:xfrm>
            <a:prstGeom prst="rect">
              <a:avLst/>
            </a:prstGeom>
          </p:spPr>
        </p:pic>
      </p:grpSp>
      <p:pic>
        <p:nvPicPr>
          <p:cNvPr id="4" name="Picture 3">
            <a:extLst>
              <a:ext uri="{FF2B5EF4-FFF2-40B4-BE49-F238E27FC236}">
                <a16:creationId xmlns:a16="http://schemas.microsoft.com/office/drawing/2014/main" id="{0EBFB9FF-E089-4484-8242-2D779A51B6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181" y="2893094"/>
            <a:ext cx="681326" cy="206034"/>
          </a:xfrm>
          <a:prstGeom prst="rect">
            <a:avLst/>
          </a:prstGeom>
        </p:spPr>
      </p:pic>
      <p:pic>
        <p:nvPicPr>
          <p:cNvPr id="26" name="Picture 25">
            <a:extLst>
              <a:ext uri="{FF2B5EF4-FFF2-40B4-BE49-F238E27FC236}">
                <a16:creationId xmlns:a16="http://schemas.microsoft.com/office/drawing/2014/main" id="{232B6D37-C1D0-4B85-AC37-895F7D9497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7814" y="3679660"/>
            <a:ext cx="681326" cy="206034"/>
          </a:xfrm>
          <a:prstGeom prst="rect">
            <a:avLst/>
          </a:prstGeom>
        </p:spPr>
      </p:pic>
      <p:pic>
        <p:nvPicPr>
          <p:cNvPr id="27" name="Picture 26">
            <a:extLst>
              <a:ext uri="{FF2B5EF4-FFF2-40B4-BE49-F238E27FC236}">
                <a16:creationId xmlns:a16="http://schemas.microsoft.com/office/drawing/2014/main" id="{F01368D7-4A11-44F1-8040-4DDDB5571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0195" y="4450537"/>
            <a:ext cx="681326" cy="206034"/>
          </a:xfrm>
          <a:prstGeom prst="rect">
            <a:avLst/>
          </a:prstGeom>
        </p:spPr>
      </p:pic>
    </p:spTree>
    <p:extLst>
      <p:ext uri="{BB962C8B-B14F-4D97-AF65-F5344CB8AC3E}">
        <p14:creationId xmlns:p14="http://schemas.microsoft.com/office/powerpoint/2010/main" val="168923910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000"/>
                            </p:stCondLst>
                            <p:childTnLst>
                              <p:par>
                                <p:cTn id="18" presetID="22" presetClass="entr" presetSubtype="2"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nextCondLst>
                <p:cond evt="onClick" delay="0">
                  <p:tgtEl>
                    <p:spTgt spid="19"/>
                  </p:tgtEl>
                </p:cond>
              </p:nextCondLst>
            </p:seq>
          </p:childTnLst>
        </p:cTn>
      </p:par>
    </p:tnLst>
    <p:bldLst>
      <p:bldP spid="15" grpId="0"/>
      <p:bldP spid="16"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nchorCtr="0"/>
          <a:lstStyle/>
          <a:p>
            <a:pPr algn="ctr"/>
            <a:r>
              <a:rPr lang="en-GB" sz="3600" dirty="0">
                <a:latin typeface="+mn-lt"/>
              </a:rPr>
              <a:t>Dusky Dolphin</a:t>
            </a:r>
          </a:p>
        </p:txBody>
      </p:sp>
      <p:grpSp>
        <p:nvGrpSpPr>
          <p:cNvPr id="12" name="Group 11">
            <a:extLst>
              <a:ext uri="{FF2B5EF4-FFF2-40B4-BE49-F238E27FC236}">
                <a16:creationId xmlns:a16="http://schemas.microsoft.com/office/drawing/2014/main" id="{DECFB7BC-81CA-493E-846B-FDB472CBA3EB}"/>
              </a:ext>
            </a:extLst>
          </p:cNvPr>
          <p:cNvGrpSpPr/>
          <p:nvPr/>
        </p:nvGrpSpPr>
        <p:grpSpPr>
          <a:xfrm>
            <a:off x="6348308" y="5309169"/>
            <a:ext cx="2795692" cy="849052"/>
            <a:chOff x="6348308" y="5309169"/>
            <a:chExt cx="2795692" cy="849052"/>
          </a:xfrm>
        </p:grpSpPr>
        <p:sp>
          <p:nvSpPr>
            <p:cNvPr id="8" name="Rectangle 7">
              <a:extLst>
                <a:ext uri="{FF2B5EF4-FFF2-40B4-BE49-F238E27FC236}">
                  <a16:creationId xmlns:a16="http://schemas.microsoft.com/office/drawing/2014/main" id="{46BDB63B-4464-4793-B2C2-B350C271BD6B}"/>
                </a:ext>
              </a:extLst>
            </p:cNvPr>
            <p:cNvSpPr/>
            <p:nvPr/>
          </p:nvSpPr>
          <p:spPr>
            <a:xfrm>
              <a:off x="6519333" y="5309170"/>
              <a:ext cx="2624667"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East Coast </a:t>
              </a:r>
            </a:p>
            <a:p>
              <a:pPr>
                <a:spcAft>
                  <a:spcPts val="600"/>
                </a:spcAft>
              </a:pPr>
              <a:r>
                <a:rPr lang="en-GB" dirty="0"/>
                <a:t>Te Tai </a:t>
              </a:r>
              <a:r>
                <a:rPr lang="en-GB" dirty="0" err="1"/>
                <a:t>Rāwhiti</a:t>
              </a:r>
              <a:endParaRPr lang="en-GB" dirty="0"/>
            </a:p>
          </p:txBody>
        </p:sp>
        <p:pic>
          <p:nvPicPr>
            <p:cNvPr id="9" name="Picture 8">
              <a:extLst>
                <a:ext uri="{FF2B5EF4-FFF2-40B4-BE49-F238E27FC236}">
                  <a16:creationId xmlns:a16="http://schemas.microsoft.com/office/drawing/2014/main" id="{19093375-8413-430F-8FFB-55C1677249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07" t="46961" r="28143" b="4290"/>
            <a:stretch/>
          </p:blipFill>
          <p:spPr>
            <a:xfrm flipH="1">
              <a:off x="6348308" y="5309169"/>
              <a:ext cx="150121" cy="849051"/>
            </a:xfrm>
            <a:prstGeom prst="rect">
              <a:avLst/>
            </a:prstGeom>
            <a:ln w="12700">
              <a:solidFill>
                <a:srgbClr val="007AC2"/>
              </a:solidFill>
            </a:ln>
          </p:spPr>
        </p:pic>
      </p:grpSp>
      <p:pic>
        <p:nvPicPr>
          <p:cNvPr id="11" name="Picture 10">
            <a:extLst>
              <a:ext uri="{FF2B5EF4-FFF2-40B4-BE49-F238E27FC236}">
                <a16:creationId xmlns:a16="http://schemas.microsoft.com/office/drawing/2014/main" id="{AA70D81B-D196-4E84-AA15-EEACDCAB1D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pic>
        <p:nvPicPr>
          <p:cNvPr id="13" name="Picture 12">
            <a:extLst>
              <a:ext uri="{FF2B5EF4-FFF2-40B4-BE49-F238E27FC236}">
                <a16:creationId xmlns:a16="http://schemas.microsoft.com/office/drawing/2014/main" id="{A10C5C88-61B9-4B88-998D-9A6010A4E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65" t="5161" r="7594" b="6035"/>
          <a:stretch/>
        </p:blipFill>
        <p:spPr>
          <a:xfrm>
            <a:off x="3324200" y="1586239"/>
            <a:ext cx="3106511" cy="4603740"/>
          </a:xfrm>
          <a:prstGeom prst="rect">
            <a:avLst/>
          </a:prstGeom>
        </p:spPr>
      </p:pic>
      <p:sp>
        <p:nvSpPr>
          <p:cNvPr id="14" name="TextBox 13">
            <a:extLst>
              <a:ext uri="{FF2B5EF4-FFF2-40B4-BE49-F238E27FC236}">
                <a16:creationId xmlns:a16="http://schemas.microsoft.com/office/drawing/2014/main" id="{91F3FB5D-E516-4BA4-869F-7826FFC8F4E0}"/>
              </a:ext>
            </a:extLst>
          </p:cNvPr>
          <p:cNvSpPr txBox="1"/>
          <p:nvPr/>
        </p:nvSpPr>
        <p:spPr>
          <a:xfrm>
            <a:off x="2854492" y="2986415"/>
            <a:ext cx="2438400" cy="923330"/>
          </a:xfrm>
          <a:prstGeom prst="rect">
            <a:avLst/>
          </a:prstGeom>
          <a:noFill/>
        </p:spPr>
        <p:txBody>
          <a:bodyPr wrap="square">
            <a:spAutoFit/>
          </a:bodyPr>
          <a:lstStyle/>
          <a:p>
            <a:pPr algn="ctr"/>
            <a:r>
              <a:rPr lang="en-GB" b="1" dirty="0">
                <a:solidFill>
                  <a:srgbClr val="007AC2"/>
                </a:solidFill>
              </a:rPr>
              <a:t>Marlborough </a:t>
            </a:r>
          </a:p>
          <a:p>
            <a:pPr algn="ctr"/>
            <a:r>
              <a:rPr lang="en-GB" b="1" dirty="0">
                <a:solidFill>
                  <a:srgbClr val="007AC2"/>
                </a:solidFill>
              </a:rPr>
              <a:t>Sounds</a:t>
            </a:r>
          </a:p>
          <a:p>
            <a:pPr algn="ctr"/>
            <a:r>
              <a:rPr lang="en-GB" b="1" dirty="0">
                <a:solidFill>
                  <a:srgbClr val="00A8E7"/>
                </a:solidFill>
              </a:rPr>
              <a:t>Te </a:t>
            </a:r>
            <a:r>
              <a:rPr lang="en-GB" b="1" dirty="0" err="1">
                <a:solidFill>
                  <a:srgbClr val="00A8E7"/>
                </a:solidFill>
              </a:rPr>
              <a:t>Aumiti</a:t>
            </a:r>
            <a:endParaRPr lang="en-GB" b="1" dirty="0">
              <a:solidFill>
                <a:srgbClr val="00A8E7"/>
              </a:solidFill>
            </a:endParaRPr>
          </a:p>
        </p:txBody>
      </p:sp>
      <p:sp>
        <p:nvSpPr>
          <p:cNvPr id="15" name="TextBox 14">
            <a:extLst>
              <a:ext uri="{FF2B5EF4-FFF2-40B4-BE49-F238E27FC236}">
                <a16:creationId xmlns:a16="http://schemas.microsoft.com/office/drawing/2014/main" id="{47C5F8B2-828E-41CF-AB20-081B646B6775}"/>
              </a:ext>
            </a:extLst>
          </p:cNvPr>
          <p:cNvSpPr txBox="1"/>
          <p:nvPr/>
        </p:nvSpPr>
        <p:spPr>
          <a:xfrm>
            <a:off x="4964210" y="4796029"/>
            <a:ext cx="1138922" cy="369332"/>
          </a:xfrm>
          <a:prstGeom prst="rect">
            <a:avLst/>
          </a:prstGeom>
          <a:noFill/>
        </p:spPr>
        <p:txBody>
          <a:bodyPr wrap="square">
            <a:spAutoFit/>
          </a:bodyPr>
          <a:lstStyle/>
          <a:p>
            <a:pPr algn="ctr"/>
            <a:r>
              <a:rPr lang="en-GB" b="1" dirty="0">
                <a:solidFill>
                  <a:srgbClr val="007AC2"/>
                </a:solidFill>
              </a:rPr>
              <a:t>Kaikōura</a:t>
            </a:r>
          </a:p>
        </p:txBody>
      </p:sp>
      <p:pic>
        <p:nvPicPr>
          <p:cNvPr id="3" name="Picture 2">
            <a:extLst>
              <a:ext uri="{FF2B5EF4-FFF2-40B4-BE49-F238E27FC236}">
                <a16:creationId xmlns:a16="http://schemas.microsoft.com/office/drawing/2014/main" id="{F9F6227A-909D-4CD5-B1FC-CEC68B3FB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299" y="5809359"/>
            <a:ext cx="566618" cy="218252"/>
          </a:xfrm>
          <a:prstGeom prst="rect">
            <a:avLst/>
          </a:prstGeom>
        </p:spPr>
      </p:pic>
      <p:pic>
        <p:nvPicPr>
          <p:cNvPr id="16" name="Picture 15">
            <a:extLst>
              <a:ext uri="{FF2B5EF4-FFF2-40B4-BE49-F238E27FC236}">
                <a16:creationId xmlns:a16="http://schemas.microsoft.com/office/drawing/2014/main" id="{33E6AB3D-7714-4178-8D64-AB9D24F45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695" y="5268281"/>
            <a:ext cx="566618" cy="218252"/>
          </a:xfrm>
          <a:prstGeom prst="rect">
            <a:avLst/>
          </a:prstGeom>
        </p:spPr>
      </p:pic>
      <p:pic>
        <p:nvPicPr>
          <p:cNvPr id="17" name="Picture 16">
            <a:extLst>
              <a:ext uri="{FF2B5EF4-FFF2-40B4-BE49-F238E27FC236}">
                <a16:creationId xmlns:a16="http://schemas.microsoft.com/office/drawing/2014/main" id="{7224CA00-4A0A-478F-A6FB-221EE13EF3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7833" y="4573431"/>
            <a:ext cx="566618" cy="218252"/>
          </a:xfrm>
          <a:prstGeom prst="rect">
            <a:avLst/>
          </a:prstGeom>
        </p:spPr>
      </p:pic>
      <p:pic>
        <p:nvPicPr>
          <p:cNvPr id="18" name="Picture 17">
            <a:extLst>
              <a:ext uri="{FF2B5EF4-FFF2-40B4-BE49-F238E27FC236}">
                <a16:creationId xmlns:a16="http://schemas.microsoft.com/office/drawing/2014/main" id="{201B963E-4C39-439E-B9E3-BF1E08604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257" y="4173734"/>
            <a:ext cx="566618" cy="218252"/>
          </a:xfrm>
          <a:prstGeom prst="rect">
            <a:avLst/>
          </a:prstGeom>
        </p:spPr>
      </p:pic>
      <p:pic>
        <p:nvPicPr>
          <p:cNvPr id="19" name="Picture 18">
            <a:extLst>
              <a:ext uri="{FF2B5EF4-FFF2-40B4-BE49-F238E27FC236}">
                <a16:creationId xmlns:a16="http://schemas.microsoft.com/office/drawing/2014/main" id="{807513A9-E2EC-43AF-BF4F-8BA955822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6512" y="3642650"/>
            <a:ext cx="566618" cy="218252"/>
          </a:xfrm>
          <a:prstGeom prst="rect">
            <a:avLst/>
          </a:prstGeom>
        </p:spPr>
      </p:pic>
      <p:pic>
        <p:nvPicPr>
          <p:cNvPr id="20" name="Picture 19">
            <a:extLst>
              <a:ext uri="{FF2B5EF4-FFF2-40B4-BE49-F238E27FC236}">
                <a16:creationId xmlns:a16="http://schemas.microsoft.com/office/drawing/2014/main" id="{053C25E3-4D1B-4A8B-B202-46B6ABF15A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3775" y="2964981"/>
            <a:ext cx="566618" cy="218252"/>
          </a:xfrm>
          <a:prstGeom prst="rect">
            <a:avLst/>
          </a:prstGeom>
        </p:spPr>
      </p:pic>
      <p:sp>
        <p:nvSpPr>
          <p:cNvPr id="22" name="TextBox 21">
            <a:extLst>
              <a:ext uri="{FF2B5EF4-FFF2-40B4-BE49-F238E27FC236}">
                <a16:creationId xmlns:a16="http://schemas.microsoft.com/office/drawing/2014/main" id="{3526DACE-F67A-4E85-80DE-581E15A6562B}"/>
              </a:ext>
            </a:extLst>
          </p:cNvPr>
          <p:cNvSpPr txBox="1"/>
          <p:nvPr/>
        </p:nvSpPr>
        <p:spPr>
          <a:xfrm>
            <a:off x="6423368" y="2246777"/>
            <a:ext cx="1829111" cy="646331"/>
          </a:xfrm>
          <a:prstGeom prst="rect">
            <a:avLst/>
          </a:prstGeom>
          <a:noFill/>
        </p:spPr>
        <p:txBody>
          <a:bodyPr wrap="square">
            <a:spAutoFit/>
          </a:bodyPr>
          <a:lstStyle/>
          <a:p>
            <a:pPr algn="ctr"/>
            <a:r>
              <a:rPr lang="en-GB" b="1" dirty="0">
                <a:solidFill>
                  <a:srgbClr val="007AC2"/>
                </a:solidFill>
              </a:rPr>
              <a:t>East Cape</a:t>
            </a:r>
          </a:p>
          <a:p>
            <a:pPr algn="ctr"/>
            <a:r>
              <a:rPr lang="en-GB" b="1" dirty="0" err="1">
                <a:solidFill>
                  <a:srgbClr val="00A8E7"/>
                </a:solidFill>
              </a:rPr>
              <a:t>Te</a:t>
            </a:r>
            <a:r>
              <a:rPr lang="en-GB" b="1" dirty="0">
                <a:solidFill>
                  <a:srgbClr val="00A8E7"/>
                </a:solidFill>
              </a:rPr>
              <a:t> Tai </a:t>
            </a:r>
            <a:r>
              <a:rPr lang="en-GB" b="1" dirty="0" err="1">
                <a:solidFill>
                  <a:srgbClr val="00A8E7"/>
                </a:solidFill>
              </a:rPr>
              <a:t>Rāwhiti</a:t>
            </a:r>
            <a:endParaRPr lang="en-GB" b="1" dirty="0">
              <a:solidFill>
                <a:srgbClr val="00A8E7"/>
              </a:solidFill>
            </a:endParaRPr>
          </a:p>
        </p:txBody>
      </p:sp>
      <p:sp>
        <p:nvSpPr>
          <p:cNvPr id="23" name="Reveal button">
            <a:extLst>
              <a:ext uri="{FF2B5EF4-FFF2-40B4-BE49-F238E27FC236}">
                <a16:creationId xmlns:a16="http://schemas.microsoft.com/office/drawing/2014/main" id="{8A0ED6ED-2E09-4219-BE1A-A5EE52379E4D}"/>
              </a:ext>
            </a:extLst>
          </p:cNvPr>
          <p:cNvSpPr/>
          <p:nvPr/>
        </p:nvSpPr>
        <p:spPr>
          <a:xfrm>
            <a:off x="6351902" y="4720808"/>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grpSp>
        <p:nvGrpSpPr>
          <p:cNvPr id="24" name="Group 23">
            <a:extLst>
              <a:ext uri="{FF2B5EF4-FFF2-40B4-BE49-F238E27FC236}">
                <a16:creationId xmlns:a16="http://schemas.microsoft.com/office/drawing/2014/main" id="{72D36456-E8F6-4318-B64E-E0E029E9ABD2}"/>
              </a:ext>
            </a:extLst>
          </p:cNvPr>
          <p:cNvGrpSpPr/>
          <p:nvPr/>
        </p:nvGrpSpPr>
        <p:grpSpPr>
          <a:xfrm>
            <a:off x="465902" y="1443705"/>
            <a:ext cx="2882321" cy="2885014"/>
            <a:chOff x="457513" y="1443705"/>
            <a:chExt cx="2882321" cy="2885014"/>
          </a:xfrm>
        </p:grpSpPr>
        <p:grpSp>
          <p:nvGrpSpPr>
            <p:cNvPr id="25" name="Group 24">
              <a:extLst>
                <a:ext uri="{FF2B5EF4-FFF2-40B4-BE49-F238E27FC236}">
                  <a16:creationId xmlns:a16="http://schemas.microsoft.com/office/drawing/2014/main" id="{AAA07057-7563-4755-A39F-E01446F83124}"/>
                </a:ext>
              </a:extLst>
            </p:cNvPr>
            <p:cNvGrpSpPr/>
            <p:nvPr/>
          </p:nvGrpSpPr>
          <p:grpSpPr>
            <a:xfrm>
              <a:off x="457513" y="1446398"/>
              <a:ext cx="2882321" cy="2882321"/>
              <a:chOff x="477076" y="1454944"/>
              <a:chExt cx="2882321" cy="2882321"/>
            </a:xfrm>
          </p:grpSpPr>
          <p:sp>
            <p:nvSpPr>
              <p:cNvPr id="27" name="Teardrop 26">
                <a:extLst>
                  <a:ext uri="{FF2B5EF4-FFF2-40B4-BE49-F238E27FC236}">
                    <a16:creationId xmlns:a16="http://schemas.microsoft.com/office/drawing/2014/main" id="{2EA59B17-C861-494E-A97B-940A5CDDFA8D}"/>
                  </a:ext>
                </a:extLst>
              </p:cNvPr>
              <p:cNvSpPr/>
              <p:nvPr/>
            </p:nvSpPr>
            <p:spPr>
              <a:xfrm flipH="1">
                <a:off x="477076" y="1454944"/>
                <a:ext cx="2882321" cy="2882321"/>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13736567-B3ED-4AA6-B285-6F9E477C593B}"/>
                  </a:ext>
                </a:extLst>
              </p:cNvPr>
              <p:cNvSpPr txBox="1"/>
              <p:nvPr/>
            </p:nvSpPr>
            <p:spPr>
              <a:xfrm>
                <a:off x="760902" y="2226456"/>
                <a:ext cx="2308879" cy="2031325"/>
              </a:xfrm>
              <a:prstGeom prst="rect">
                <a:avLst/>
              </a:prstGeom>
              <a:noFill/>
            </p:spPr>
            <p:txBody>
              <a:bodyPr wrap="square">
                <a:spAutoFit/>
              </a:bodyPr>
              <a:lstStyle/>
              <a:p>
                <a:pPr algn="ctr"/>
                <a:r>
                  <a:rPr lang="en-GB" sz="1400" dirty="0">
                    <a:solidFill>
                      <a:schemeClr val="bg1"/>
                    </a:solidFill>
                  </a:rPr>
                  <a:t>Dusky dolphins (</a:t>
                </a:r>
                <a:r>
                  <a:rPr lang="en-GB" sz="1400" dirty="0" err="1">
                    <a:solidFill>
                      <a:schemeClr val="bg1"/>
                    </a:solidFill>
                  </a:rPr>
                  <a:t>Aihe</a:t>
                </a:r>
                <a:r>
                  <a:rPr lang="en-GB" sz="1400" dirty="0">
                    <a:solidFill>
                      <a:schemeClr val="bg1"/>
                    </a:solidFill>
                  </a:rPr>
                  <a:t>) can be found in New Zealand down the East Coast (</a:t>
                </a:r>
                <a:r>
                  <a:rPr lang="en-GB" sz="1400" dirty="0" err="1">
                    <a:solidFill>
                      <a:schemeClr val="bg1"/>
                    </a:solidFill>
                  </a:rPr>
                  <a:t>Te</a:t>
                </a:r>
                <a:r>
                  <a:rPr lang="en-GB" sz="1400" dirty="0">
                    <a:solidFill>
                      <a:schemeClr val="bg1"/>
                    </a:solidFill>
                  </a:rPr>
                  <a:t> Tai </a:t>
                </a:r>
                <a:r>
                  <a:rPr lang="en-GB" sz="1400" dirty="0" err="1">
                    <a:solidFill>
                      <a:schemeClr val="bg1"/>
                    </a:solidFill>
                  </a:rPr>
                  <a:t>Rāwhiti</a:t>
                </a:r>
                <a:r>
                  <a:rPr lang="en-GB" sz="1400" dirty="0">
                    <a:solidFill>
                      <a:schemeClr val="bg1"/>
                    </a:solidFill>
                  </a:rPr>
                  <a:t> ki </a:t>
                </a:r>
                <a:r>
                  <a:rPr lang="en-GB" sz="1400" dirty="0" err="1">
                    <a:solidFill>
                      <a:schemeClr val="bg1"/>
                    </a:solidFill>
                  </a:rPr>
                  <a:t>te</a:t>
                </a:r>
                <a:r>
                  <a:rPr lang="en-GB" sz="1400" dirty="0">
                    <a:solidFill>
                      <a:schemeClr val="bg1"/>
                    </a:solidFill>
                  </a:rPr>
                  <a:t> Tonga), south of the East Cape. They are commonly seen in </a:t>
                </a:r>
                <a:r>
                  <a:rPr lang="en-GB" sz="1400" dirty="0" err="1">
                    <a:solidFill>
                      <a:schemeClr val="bg1"/>
                    </a:solidFill>
                  </a:rPr>
                  <a:t>Kaikōura</a:t>
                </a:r>
                <a:r>
                  <a:rPr lang="en-GB" sz="1400" dirty="0">
                    <a:solidFill>
                      <a:schemeClr val="bg1"/>
                    </a:solidFill>
                  </a:rPr>
                  <a:t> and the Marlborough Sounds     (</a:t>
                </a:r>
                <a:r>
                  <a:rPr lang="en-GB" sz="1400" dirty="0" err="1">
                    <a:solidFill>
                      <a:schemeClr val="bg1"/>
                    </a:solidFill>
                  </a:rPr>
                  <a:t>Te</a:t>
                </a:r>
                <a:r>
                  <a:rPr lang="en-GB" sz="1400" dirty="0">
                    <a:solidFill>
                      <a:schemeClr val="bg1"/>
                    </a:solidFill>
                  </a:rPr>
                  <a:t> </a:t>
                </a:r>
                <a:r>
                  <a:rPr lang="en-GB" sz="1400" dirty="0" err="1">
                    <a:solidFill>
                      <a:schemeClr val="bg1"/>
                    </a:solidFill>
                  </a:rPr>
                  <a:t>Aumiti</a:t>
                </a:r>
                <a:r>
                  <a:rPr lang="en-GB" sz="1400" dirty="0">
                    <a:solidFill>
                      <a:schemeClr val="bg1"/>
                    </a:solidFill>
                  </a:rPr>
                  <a:t>).</a:t>
                </a:r>
              </a:p>
            </p:txBody>
          </p:sp>
        </p:grpSp>
        <p:pic>
          <p:nvPicPr>
            <p:cNvPr id="26" name="Picture 25">
              <a:extLst>
                <a:ext uri="{FF2B5EF4-FFF2-40B4-BE49-F238E27FC236}">
                  <a16:creationId xmlns:a16="http://schemas.microsoft.com/office/drawing/2014/main" id="{D1CB1D1D-C1CD-4B2F-AAEC-F7DBF3D3D3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a:off x="466726" y="1443705"/>
              <a:ext cx="2708952" cy="831126"/>
            </a:xfrm>
            <a:prstGeom prst="rect">
              <a:avLst/>
            </a:prstGeom>
          </p:spPr>
        </p:pic>
      </p:grpSp>
    </p:spTree>
    <p:extLst>
      <p:ext uri="{BB962C8B-B14F-4D97-AF65-F5344CB8AC3E}">
        <p14:creationId xmlns:p14="http://schemas.microsoft.com/office/powerpoint/2010/main" val="20647690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000"/>
                            </p:stCondLst>
                            <p:childTnLst>
                              <p:par>
                                <p:cTn id="18" presetID="22" presetClass="entr" presetSubtype="8" fill="hold" nodeType="after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par>
                                <p:cTn id="32" presetID="1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par>
                                <p:cTn id="36" presetID="12" presetClass="entr" presetSubtype="4"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p:tgtEl>
                                          <p:spTgt spid="18"/>
                                        </p:tgtEl>
                                        <p:attrNameLst>
                                          <p:attrName>ppt_y</p:attrName>
                                        </p:attrNameLst>
                                      </p:cBhvr>
                                      <p:tavLst>
                                        <p:tav tm="0">
                                          <p:val>
                                            <p:strVal val="#ppt_y+#ppt_h*1.125000"/>
                                          </p:val>
                                        </p:tav>
                                        <p:tav tm="100000">
                                          <p:val>
                                            <p:strVal val="#ppt_y"/>
                                          </p:val>
                                        </p:tav>
                                      </p:tavLst>
                                    </p:anim>
                                    <p:animEffect transition="in" filter="wipe(up)">
                                      <p:cBhvr>
                                        <p:cTn id="39" dur="500"/>
                                        <p:tgtEl>
                                          <p:spTgt spid="18"/>
                                        </p:tgtEl>
                                      </p:cBhvr>
                                    </p:animEffect>
                                  </p:childTnLst>
                                </p:cTn>
                              </p:par>
                              <p:par>
                                <p:cTn id="40" presetID="12" presetClass="entr" presetSubtype="4"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ppt_y</p:attrName>
                                        </p:attrNameLst>
                                      </p:cBhvr>
                                      <p:tavLst>
                                        <p:tav tm="0">
                                          <p:val>
                                            <p:strVal val="#ppt_y+#ppt_h*1.125000"/>
                                          </p:val>
                                        </p:tav>
                                        <p:tav tm="100000">
                                          <p:val>
                                            <p:strVal val="#ppt_y"/>
                                          </p:val>
                                        </p:tav>
                                      </p:tavLst>
                                    </p:anim>
                                    <p:animEffect transition="in" filter="wipe(up)">
                                      <p:cBhvr>
                                        <p:cTn id="43" dur="500"/>
                                        <p:tgtEl>
                                          <p:spTgt spid="17"/>
                                        </p:tgtEl>
                                      </p:cBhvr>
                                    </p:animEffect>
                                  </p:childTnLst>
                                </p:cTn>
                              </p:par>
                              <p:par>
                                <p:cTn id="44" presetID="1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p:tgtEl>
                                          <p:spTgt spid="16"/>
                                        </p:tgtEl>
                                        <p:attrNameLst>
                                          <p:attrName>ppt_y</p:attrName>
                                        </p:attrNameLst>
                                      </p:cBhvr>
                                      <p:tavLst>
                                        <p:tav tm="0">
                                          <p:val>
                                            <p:strVal val="#ppt_y+#ppt_h*1.125000"/>
                                          </p:val>
                                        </p:tav>
                                        <p:tav tm="100000">
                                          <p:val>
                                            <p:strVal val="#ppt_y"/>
                                          </p:val>
                                        </p:tav>
                                      </p:tavLst>
                                    </p:anim>
                                    <p:animEffect transition="in" filter="wipe(up)">
                                      <p:cBhvr>
                                        <p:cTn id="47" dur="500"/>
                                        <p:tgtEl>
                                          <p:spTgt spid="16"/>
                                        </p:tgtEl>
                                      </p:cBhvr>
                                    </p:animEffect>
                                  </p:childTnLst>
                                </p:cTn>
                              </p:par>
                              <p:par>
                                <p:cTn id="48" presetID="12" presetClass="entr" presetSubtype="4"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p:tgtEl>
                                          <p:spTgt spid="3"/>
                                        </p:tgtEl>
                                        <p:attrNameLst>
                                          <p:attrName>ppt_y</p:attrName>
                                        </p:attrNameLst>
                                      </p:cBhvr>
                                      <p:tavLst>
                                        <p:tav tm="0">
                                          <p:val>
                                            <p:strVal val="#ppt_y+#ppt_h*1.125000"/>
                                          </p:val>
                                        </p:tav>
                                        <p:tav tm="100000">
                                          <p:val>
                                            <p:strVal val="#ppt_y"/>
                                          </p:val>
                                        </p:tav>
                                      </p:tavLst>
                                    </p:anim>
                                    <p:animEffect transition="in" filter="wipe(up)">
                                      <p:cBhvr>
                                        <p:cTn id="51" dur="500"/>
                                        <p:tgtEl>
                                          <p:spTgt spid="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nextCondLst>
                <p:cond evt="onClick" delay="0">
                  <p:tgtEl>
                    <p:spTgt spid="23"/>
                  </p:tgtEl>
                </p:cond>
              </p:nextCondLst>
            </p:seq>
          </p:childTnLst>
        </p:cTn>
      </p:par>
    </p:tnLst>
    <p:bldLst>
      <p:bldP spid="14" grpId="0"/>
      <p:bldP spid="15" grpId="0"/>
      <p:bldP spid="2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C67014-3638-4030-8D33-A237D4812C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39" t="6552" r="6290" b="44041"/>
          <a:stretch/>
        </p:blipFill>
        <p:spPr>
          <a:xfrm>
            <a:off x="2024584" y="1684433"/>
            <a:ext cx="3436412" cy="4673756"/>
          </a:xfrm>
          <a:prstGeom prst="rect">
            <a:avLst/>
          </a:prstGeom>
        </p:spPr>
      </p:pic>
      <p:sp>
        <p:nvSpPr>
          <p:cNvPr id="21" name="Title 20"/>
          <p:cNvSpPr>
            <a:spLocks noGrp="1"/>
          </p:cNvSpPr>
          <p:nvPr>
            <p:ph type="title"/>
          </p:nvPr>
        </p:nvSpPr>
        <p:spPr>
          <a:xfrm>
            <a:off x="465587" y="390676"/>
            <a:ext cx="8220075" cy="994306"/>
          </a:xfrm>
        </p:spPr>
        <p:txBody>
          <a:bodyPr anchor="ctr" anchorCtr="0"/>
          <a:lstStyle/>
          <a:p>
            <a:pPr algn="ctr"/>
            <a:r>
              <a:rPr lang="en-GB" sz="3600" dirty="0">
                <a:latin typeface="+mn-lt"/>
              </a:rPr>
              <a:t>Common Dolphin</a:t>
            </a:r>
          </a:p>
        </p:txBody>
      </p:sp>
      <p:pic>
        <p:nvPicPr>
          <p:cNvPr id="3" name="Picture 2">
            <a:extLst>
              <a:ext uri="{FF2B5EF4-FFF2-40B4-BE49-F238E27FC236}">
                <a16:creationId xmlns:a16="http://schemas.microsoft.com/office/drawing/2014/main" id="{EA3C0B95-3C54-4F4A-B768-40D51B360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261" y="2513995"/>
            <a:ext cx="832132" cy="275848"/>
          </a:xfrm>
          <a:prstGeom prst="rect">
            <a:avLst/>
          </a:prstGeom>
        </p:spPr>
      </p:pic>
      <p:grpSp>
        <p:nvGrpSpPr>
          <p:cNvPr id="4" name="Group 3">
            <a:extLst>
              <a:ext uri="{FF2B5EF4-FFF2-40B4-BE49-F238E27FC236}">
                <a16:creationId xmlns:a16="http://schemas.microsoft.com/office/drawing/2014/main" id="{32F0F13C-5CAA-47D7-BD73-EF677DFF38A0}"/>
              </a:ext>
            </a:extLst>
          </p:cNvPr>
          <p:cNvGrpSpPr/>
          <p:nvPr/>
        </p:nvGrpSpPr>
        <p:grpSpPr>
          <a:xfrm>
            <a:off x="6348308" y="5309169"/>
            <a:ext cx="2795692" cy="849052"/>
            <a:chOff x="6348308" y="5309169"/>
            <a:chExt cx="2795692" cy="849052"/>
          </a:xfrm>
        </p:grpSpPr>
        <p:sp>
          <p:nvSpPr>
            <p:cNvPr id="9" name="Rectangle 8">
              <a:extLst>
                <a:ext uri="{FF2B5EF4-FFF2-40B4-BE49-F238E27FC236}">
                  <a16:creationId xmlns:a16="http://schemas.microsoft.com/office/drawing/2014/main" id="{75B8BAD6-66F9-4B77-996C-4C90A679AB19}"/>
                </a:ext>
              </a:extLst>
            </p:cNvPr>
            <p:cNvSpPr/>
            <p:nvPr/>
          </p:nvSpPr>
          <p:spPr>
            <a:xfrm>
              <a:off x="6519333" y="5309170"/>
              <a:ext cx="2624667"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North Island</a:t>
              </a:r>
            </a:p>
            <a:p>
              <a:pPr>
                <a:spcAft>
                  <a:spcPts val="600"/>
                </a:spcAft>
              </a:pPr>
              <a:r>
                <a:rPr lang="en-GB" dirty="0"/>
                <a:t>Te </a:t>
              </a:r>
              <a:r>
                <a:rPr lang="en-GB" dirty="0" err="1"/>
                <a:t>Ika</a:t>
              </a:r>
              <a:r>
                <a:rPr lang="en-GB" dirty="0"/>
                <a:t> a </a:t>
              </a:r>
              <a:r>
                <a:rPr lang="en-GB" dirty="0" err="1"/>
                <a:t>Māui</a:t>
              </a:r>
              <a:endParaRPr lang="en-GB" dirty="0"/>
            </a:p>
          </p:txBody>
        </p:sp>
        <p:pic>
          <p:nvPicPr>
            <p:cNvPr id="10" name="Picture 9">
              <a:extLst>
                <a:ext uri="{FF2B5EF4-FFF2-40B4-BE49-F238E27FC236}">
                  <a16:creationId xmlns:a16="http://schemas.microsoft.com/office/drawing/2014/main" id="{7DEFF9F4-615A-4865-97A2-ABDEC6E761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7" t="46961" r="28143" b="4290"/>
            <a:stretch/>
          </p:blipFill>
          <p:spPr>
            <a:xfrm flipH="1">
              <a:off x="6348308" y="5309169"/>
              <a:ext cx="150121" cy="849051"/>
            </a:xfrm>
            <a:prstGeom prst="rect">
              <a:avLst/>
            </a:prstGeom>
            <a:ln w="12700">
              <a:solidFill>
                <a:srgbClr val="007AC2"/>
              </a:solidFill>
            </a:ln>
          </p:spPr>
        </p:pic>
      </p:grpSp>
      <p:pic>
        <p:nvPicPr>
          <p:cNvPr id="11" name="Picture 10">
            <a:extLst>
              <a:ext uri="{FF2B5EF4-FFF2-40B4-BE49-F238E27FC236}">
                <a16:creationId xmlns:a16="http://schemas.microsoft.com/office/drawing/2014/main" id="{F046DE6F-55D3-42E2-B672-D44718300E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pic>
        <p:nvPicPr>
          <p:cNvPr id="12" name="Picture 11">
            <a:extLst>
              <a:ext uri="{FF2B5EF4-FFF2-40B4-BE49-F238E27FC236}">
                <a16:creationId xmlns:a16="http://schemas.microsoft.com/office/drawing/2014/main" id="{12EBF8FE-4028-44A7-9AB7-28CAD7560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305" y="1645434"/>
            <a:ext cx="832132" cy="275848"/>
          </a:xfrm>
          <a:prstGeom prst="rect">
            <a:avLst/>
          </a:prstGeom>
        </p:spPr>
      </p:pic>
      <p:pic>
        <p:nvPicPr>
          <p:cNvPr id="14" name="Picture 13">
            <a:extLst>
              <a:ext uri="{FF2B5EF4-FFF2-40B4-BE49-F238E27FC236}">
                <a16:creationId xmlns:a16="http://schemas.microsoft.com/office/drawing/2014/main" id="{B29533CB-BDD4-4481-BD0A-5C56AA5FC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933" y="2100251"/>
            <a:ext cx="832132" cy="275848"/>
          </a:xfrm>
          <a:prstGeom prst="rect">
            <a:avLst/>
          </a:prstGeom>
        </p:spPr>
      </p:pic>
      <p:sp>
        <p:nvSpPr>
          <p:cNvPr id="15" name="TextBox 14">
            <a:extLst>
              <a:ext uri="{FF2B5EF4-FFF2-40B4-BE49-F238E27FC236}">
                <a16:creationId xmlns:a16="http://schemas.microsoft.com/office/drawing/2014/main" id="{12EFE7C5-92E2-4FB7-872B-FFF770CD982F}"/>
              </a:ext>
            </a:extLst>
          </p:cNvPr>
          <p:cNvSpPr txBox="1"/>
          <p:nvPr/>
        </p:nvSpPr>
        <p:spPr>
          <a:xfrm>
            <a:off x="1101420" y="3112040"/>
            <a:ext cx="2051280" cy="923330"/>
          </a:xfrm>
          <a:prstGeom prst="rect">
            <a:avLst/>
          </a:prstGeom>
          <a:noFill/>
        </p:spPr>
        <p:txBody>
          <a:bodyPr wrap="square">
            <a:spAutoFit/>
          </a:bodyPr>
          <a:lstStyle/>
          <a:p>
            <a:pPr algn="ctr"/>
            <a:r>
              <a:rPr lang="en-GB" b="1" dirty="0">
                <a:solidFill>
                  <a:srgbClr val="007AC2"/>
                </a:solidFill>
              </a:rPr>
              <a:t>Hauraki Gulf</a:t>
            </a:r>
          </a:p>
          <a:p>
            <a:pPr algn="ctr"/>
            <a:r>
              <a:rPr lang="en-GB" b="1" dirty="0">
                <a:solidFill>
                  <a:srgbClr val="00A8E7"/>
                </a:solidFill>
              </a:rPr>
              <a:t>Te Pare o Hauraki </a:t>
            </a:r>
          </a:p>
        </p:txBody>
      </p:sp>
      <p:sp>
        <p:nvSpPr>
          <p:cNvPr id="13" name="Reveal button">
            <a:extLst>
              <a:ext uri="{FF2B5EF4-FFF2-40B4-BE49-F238E27FC236}">
                <a16:creationId xmlns:a16="http://schemas.microsoft.com/office/drawing/2014/main" id="{75B9BF5A-8638-4031-B8EF-825A206D0A89}"/>
              </a:ext>
            </a:extLst>
          </p:cNvPr>
          <p:cNvSpPr/>
          <p:nvPr/>
        </p:nvSpPr>
        <p:spPr>
          <a:xfrm>
            <a:off x="6351902" y="4720808"/>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grpSp>
        <p:nvGrpSpPr>
          <p:cNvPr id="16" name="Group 15">
            <a:extLst>
              <a:ext uri="{FF2B5EF4-FFF2-40B4-BE49-F238E27FC236}">
                <a16:creationId xmlns:a16="http://schemas.microsoft.com/office/drawing/2014/main" id="{DD070327-8940-4EA7-9EA5-1FB8E95EC17F}"/>
              </a:ext>
            </a:extLst>
          </p:cNvPr>
          <p:cNvGrpSpPr/>
          <p:nvPr/>
        </p:nvGrpSpPr>
        <p:grpSpPr>
          <a:xfrm>
            <a:off x="5694361" y="1384982"/>
            <a:ext cx="2973835" cy="2838201"/>
            <a:chOff x="147944" y="1443705"/>
            <a:chExt cx="2747972" cy="2622639"/>
          </a:xfrm>
        </p:grpSpPr>
        <p:grpSp>
          <p:nvGrpSpPr>
            <p:cNvPr id="17" name="Group 16">
              <a:extLst>
                <a:ext uri="{FF2B5EF4-FFF2-40B4-BE49-F238E27FC236}">
                  <a16:creationId xmlns:a16="http://schemas.microsoft.com/office/drawing/2014/main" id="{8B2737DB-7069-4319-9EF6-C7B585AF4129}"/>
                </a:ext>
              </a:extLst>
            </p:cNvPr>
            <p:cNvGrpSpPr/>
            <p:nvPr/>
          </p:nvGrpSpPr>
          <p:grpSpPr>
            <a:xfrm>
              <a:off x="275971" y="1446399"/>
              <a:ext cx="2619945" cy="2619945"/>
              <a:chOff x="295534" y="1454945"/>
              <a:chExt cx="2619945" cy="2619945"/>
            </a:xfrm>
          </p:grpSpPr>
          <p:sp>
            <p:nvSpPr>
              <p:cNvPr id="19" name="Teardrop 18">
                <a:extLst>
                  <a:ext uri="{FF2B5EF4-FFF2-40B4-BE49-F238E27FC236}">
                    <a16:creationId xmlns:a16="http://schemas.microsoft.com/office/drawing/2014/main" id="{A581FD15-FE53-450A-B836-DDE99D1E7EEF}"/>
                  </a:ext>
                </a:extLst>
              </p:cNvPr>
              <p:cNvSpPr/>
              <p:nvPr/>
            </p:nvSpPr>
            <p:spPr>
              <a:xfrm>
                <a:off x="295534" y="1454945"/>
                <a:ext cx="2619945" cy="2619945"/>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202C6F6-4F89-4AF6-B27D-311B1E17E229}"/>
                  </a:ext>
                </a:extLst>
              </p:cNvPr>
              <p:cNvSpPr txBox="1"/>
              <p:nvPr/>
            </p:nvSpPr>
            <p:spPr>
              <a:xfrm>
                <a:off x="514681" y="2237596"/>
                <a:ext cx="2167465" cy="1621085"/>
              </a:xfrm>
              <a:prstGeom prst="rect">
                <a:avLst/>
              </a:prstGeom>
              <a:noFill/>
            </p:spPr>
            <p:txBody>
              <a:bodyPr wrap="square">
                <a:spAutoFit/>
              </a:bodyPr>
              <a:lstStyle/>
              <a:p>
                <a:pPr algn="ctr"/>
                <a:r>
                  <a:rPr lang="en-GB" sz="1200" b="0" i="0" u="none" strike="noStrike" dirty="0">
                    <a:solidFill>
                      <a:schemeClr val="bg1"/>
                    </a:solidFill>
                    <a:effectLst/>
                  </a:rPr>
                  <a:t>Common dolphins (</a:t>
                </a:r>
                <a:r>
                  <a:rPr lang="en-GB" sz="1200" b="0" i="0" u="none" strike="noStrike" dirty="0" err="1">
                    <a:solidFill>
                      <a:schemeClr val="bg1"/>
                    </a:solidFill>
                    <a:effectLst/>
                  </a:rPr>
                  <a:t>Popokanua</a:t>
                </a:r>
                <a:r>
                  <a:rPr lang="en-GB" sz="1200" b="0" i="0" u="none" strike="noStrike" dirty="0">
                    <a:solidFill>
                      <a:schemeClr val="bg1"/>
                    </a:solidFill>
                    <a:effectLst/>
                  </a:rPr>
                  <a:t>) like to </a:t>
                </a:r>
                <a:r>
                  <a:rPr lang="en-GB" sz="1200" b="0" i="0" u="none" strike="noStrike" dirty="0" err="1">
                    <a:solidFill>
                      <a:schemeClr val="bg1"/>
                    </a:solidFill>
                    <a:effectLst/>
                  </a:rPr>
                  <a:t>to</a:t>
                </a:r>
                <a:r>
                  <a:rPr lang="en-GB" sz="1200" b="0" i="0" u="none" strike="noStrike" dirty="0">
                    <a:solidFill>
                      <a:schemeClr val="bg1"/>
                    </a:solidFill>
                    <a:effectLst/>
                  </a:rPr>
                  <a:t> remain close to shore and are found year-round in the Hauraki Gulf (</a:t>
                </a:r>
                <a:r>
                  <a:rPr lang="en-GB" sz="1200" b="0" i="0" u="none" strike="noStrike" dirty="0" err="1">
                    <a:solidFill>
                      <a:schemeClr val="bg1"/>
                    </a:solidFill>
                    <a:effectLst/>
                  </a:rPr>
                  <a:t>Te</a:t>
                </a:r>
                <a:r>
                  <a:rPr lang="en-GB" sz="1200" b="0" i="0" u="none" strike="noStrike" dirty="0">
                    <a:solidFill>
                      <a:schemeClr val="bg1"/>
                    </a:solidFill>
                    <a:effectLst/>
                  </a:rPr>
                  <a:t> Pare o Hauraki) and commonly around Northland (</a:t>
                </a:r>
                <a:r>
                  <a:rPr lang="en-GB" sz="1200" b="0" i="0" u="none" strike="noStrike" dirty="0" err="1">
                    <a:solidFill>
                      <a:schemeClr val="bg1"/>
                    </a:solidFill>
                    <a:effectLst/>
                  </a:rPr>
                  <a:t>Te</a:t>
                </a:r>
                <a:r>
                  <a:rPr lang="en-GB" sz="1200" b="0" i="0" u="none" strike="noStrike" dirty="0">
                    <a:solidFill>
                      <a:schemeClr val="bg1"/>
                    </a:solidFill>
                    <a:effectLst/>
                  </a:rPr>
                  <a:t> Tai </a:t>
                </a:r>
                <a:r>
                  <a:rPr lang="en-GB" sz="1200" b="0" i="0" u="none" strike="noStrike" dirty="0" err="1">
                    <a:solidFill>
                      <a:schemeClr val="bg1"/>
                    </a:solidFill>
                    <a:effectLst/>
                  </a:rPr>
                  <a:t>Tokerau</a:t>
                </a:r>
                <a:r>
                  <a:rPr lang="en-GB" sz="1200" b="0" i="0" u="none" strike="noStrike" dirty="0">
                    <a:solidFill>
                      <a:schemeClr val="bg1"/>
                    </a:solidFill>
                    <a:effectLst/>
                  </a:rPr>
                  <a:t>). They can be seen around other areas of New Zealand at times too.</a:t>
                </a:r>
                <a:endParaRPr lang="en-GB" sz="1050" dirty="0">
                  <a:solidFill>
                    <a:schemeClr val="bg1"/>
                  </a:solidFill>
                </a:endParaRPr>
              </a:p>
            </p:txBody>
          </p:sp>
        </p:grpSp>
        <p:pic>
          <p:nvPicPr>
            <p:cNvPr id="18" name="Picture 17">
              <a:extLst>
                <a:ext uri="{FF2B5EF4-FFF2-40B4-BE49-F238E27FC236}">
                  <a16:creationId xmlns:a16="http://schemas.microsoft.com/office/drawing/2014/main" id="{12AFF819-55DE-46E0-BD78-19CAF3B72F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flipH="1">
              <a:off x="147944" y="1443705"/>
              <a:ext cx="2708952" cy="831126"/>
            </a:xfrm>
            <a:prstGeom prst="rect">
              <a:avLst/>
            </a:prstGeom>
          </p:spPr>
        </p:pic>
      </p:grpSp>
    </p:spTree>
    <p:extLst>
      <p:ext uri="{BB962C8B-B14F-4D97-AF65-F5344CB8AC3E}">
        <p14:creationId xmlns:p14="http://schemas.microsoft.com/office/powerpoint/2010/main" val="233569310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000"/>
                            </p:stCondLst>
                            <p:childTnLst>
                              <p:par>
                                <p:cTn id="18" presetID="22" presetClass="entr" presetSubtype="2"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up)">
                                      <p:cBhvr>
                                        <p:cTn id="31" dur="500"/>
                                        <p:tgtEl>
                                          <p:spTgt spid="14"/>
                                        </p:tgtEl>
                                      </p:cBhvr>
                                    </p:animEffect>
                                  </p:childTnLst>
                                </p:cTn>
                              </p:par>
                              <p:par>
                                <p:cTn id="32" presetID="1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par>
                                <p:cTn id="36" presetID="1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p:tgtEl>
                                          <p:spTgt spid="3"/>
                                        </p:tgtEl>
                                        <p:attrNameLst>
                                          <p:attrName>ppt_y</p:attrName>
                                        </p:attrNameLst>
                                      </p:cBhvr>
                                      <p:tavLst>
                                        <p:tav tm="0">
                                          <p:val>
                                            <p:strVal val="#ppt_y+#ppt_h*1.125000"/>
                                          </p:val>
                                        </p:tav>
                                        <p:tav tm="100000">
                                          <p:val>
                                            <p:strVal val="#ppt_y"/>
                                          </p:val>
                                        </p:tav>
                                      </p:tavLst>
                                    </p:anim>
                                    <p:animEffect transition="in" filter="wipe(up)">
                                      <p:cBhvr>
                                        <p:cTn id="39" dur="500"/>
                                        <p:tgtEl>
                                          <p:spTgt spid="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nextCondLst>
                <p:cond evt="onClick" delay="0">
                  <p:tgtEl>
                    <p:spTgt spid="13"/>
                  </p:tgtEl>
                </p:cond>
              </p:nextCondLst>
            </p:seq>
          </p:childTnLst>
        </p:cTn>
      </p:par>
    </p:tnLst>
    <p:bldLst>
      <p:bldP spid="15"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A9BD4C-DE9C-46B5-8A42-8BA28E49A8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65" t="5161" r="7594" b="6035"/>
          <a:stretch/>
        </p:blipFill>
        <p:spPr>
          <a:xfrm>
            <a:off x="4239647" y="1619795"/>
            <a:ext cx="3106511" cy="4603740"/>
          </a:xfrm>
          <a:prstGeom prst="rect">
            <a:avLst/>
          </a:prstGeom>
        </p:spPr>
      </p:pic>
      <p:sp>
        <p:nvSpPr>
          <p:cNvPr id="13" name="TextBox 12">
            <a:extLst>
              <a:ext uri="{FF2B5EF4-FFF2-40B4-BE49-F238E27FC236}">
                <a16:creationId xmlns:a16="http://schemas.microsoft.com/office/drawing/2014/main" id="{DCD891F1-5685-4CB5-A9E0-C181CC5E9EC2}"/>
              </a:ext>
            </a:extLst>
          </p:cNvPr>
          <p:cNvSpPr txBox="1"/>
          <p:nvPr/>
        </p:nvSpPr>
        <p:spPr>
          <a:xfrm>
            <a:off x="3536836" y="3058933"/>
            <a:ext cx="2438400" cy="646331"/>
          </a:xfrm>
          <a:prstGeom prst="rect">
            <a:avLst/>
          </a:prstGeom>
          <a:noFill/>
        </p:spPr>
        <p:txBody>
          <a:bodyPr wrap="square">
            <a:spAutoFit/>
          </a:bodyPr>
          <a:lstStyle/>
          <a:p>
            <a:pPr algn="ctr"/>
            <a:r>
              <a:rPr lang="en-GB" b="1" dirty="0">
                <a:solidFill>
                  <a:srgbClr val="007AC2"/>
                </a:solidFill>
              </a:rPr>
              <a:t>Marlborough Sounds</a:t>
            </a:r>
          </a:p>
          <a:p>
            <a:pPr algn="ctr"/>
            <a:r>
              <a:rPr lang="en-GB" b="1" dirty="0">
                <a:solidFill>
                  <a:srgbClr val="00A8E7"/>
                </a:solidFill>
              </a:rPr>
              <a:t>Te </a:t>
            </a:r>
            <a:r>
              <a:rPr lang="en-GB" b="1" dirty="0" err="1">
                <a:solidFill>
                  <a:srgbClr val="00A8E7"/>
                </a:solidFill>
              </a:rPr>
              <a:t>Aumiti</a:t>
            </a:r>
            <a:endParaRPr lang="en-GB" b="1" dirty="0">
              <a:solidFill>
                <a:srgbClr val="00A8E7"/>
              </a:solidFill>
            </a:endParaRPr>
          </a:p>
        </p:txBody>
      </p:sp>
      <p:sp>
        <p:nvSpPr>
          <p:cNvPr id="21" name="Title 20"/>
          <p:cNvSpPr>
            <a:spLocks noGrp="1"/>
          </p:cNvSpPr>
          <p:nvPr>
            <p:ph type="title"/>
          </p:nvPr>
        </p:nvSpPr>
        <p:spPr/>
        <p:txBody>
          <a:bodyPr anchor="ctr" anchorCtr="0"/>
          <a:lstStyle/>
          <a:p>
            <a:pPr algn="ctr"/>
            <a:r>
              <a:rPr lang="en-GB" sz="3600" dirty="0">
                <a:latin typeface="+mn-lt"/>
              </a:rPr>
              <a:t>Bottlenose Dolphin</a:t>
            </a:r>
          </a:p>
        </p:txBody>
      </p:sp>
      <p:pic>
        <p:nvPicPr>
          <p:cNvPr id="3" name="Picture 2">
            <a:extLst>
              <a:ext uri="{FF2B5EF4-FFF2-40B4-BE49-F238E27FC236}">
                <a16:creationId xmlns:a16="http://schemas.microsoft.com/office/drawing/2014/main" id="{F2D56BD6-E526-44B2-A75E-D8D89B43A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340" y="3429000"/>
            <a:ext cx="731896" cy="512829"/>
          </a:xfrm>
          <a:prstGeom prst="rect">
            <a:avLst/>
          </a:prstGeom>
        </p:spPr>
      </p:pic>
      <p:sp>
        <p:nvSpPr>
          <p:cNvPr id="14" name="TextBox 13">
            <a:extLst>
              <a:ext uri="{FF2B5EF4-FFF2-40B4-BE49-F238E27FC236}">
                <a16:creationId xmlns:a16="http://schemas.microsoft.com/office/drawing/2014/main" id="{062F1384-3D5E-4338-B48B-A08E0EA5FFE7}"/>
              </a:ext>
            </a:extLst>
          </p:cNvPr>
          <p:cNvSpPr txBox="1"/>
          <p:nvPr/>
        </p:nvSpPr>
        <p:spPr>
          <a:xfrm>
            <a:off x="6614223" y="1874412"/>
            <a:ext cx="1734603" cy="646331"/>
          </a:xfrm>
          <a:prstGeom prst="rect">
            <a:avLst/>
          </a:prstGeom>
          <a:noFill/>
        </p:spPr>
        <p:txBody>
          <a:bodyPr wrap="square">
            <a:spAutoFit/>
          </a:bodyPr>
          <a:lstStyle/>
          <a:p>
            <a:pPr algn="ctr"/>
            <a:r>
              <a:rPr lang="en-GB" b="1" dirty="0">
                <a:solidFill>
                  <a:srgbClr val="007AC2"/>
                </a:solidFill>
              </a:rPr>
              <a:t>East Coast</a:t>
            </a:r>
          </a:p>
          <a:p>
            <a:pPr algn="ctr"/>
            <a:r>
              <a:rPr lang="en-GB" b="1" dirty="0">
                <a:solidFill>
                  <a:srgbClr val="00A8E7"/>
                </a:solidFill>
              </a:rPr>
              <a:t>Te Tai </a:t>
            </a:r>
            <a:r>
              <a:rPr lang="en-GB" b="1" dirty="0" err="1">
                <a:solidFill>
                  <a:srgbClr val="00A8E7"/>
                </a:solidFill>
              </a:rPr>
              <a:t>Rāwhiti</a:t>
            </a:r>
            <a:r>
              <a:rPr lang="en-GB" b="1" dirty="0">
                <a:solidFill>
                  <a:srgbClr val="00A8E7"/>
                </a:solidFill>
              </a:rPr>
              <a:t> </a:t>
            </a:r>
          </a:p>
        </p:txBody>
      </p:sp>
      <p:sp>
        <p:nvSpPr>
          <p:cNvPr id="15" name="TextBox 14">
            <a:extLst>
              <a:ext uri="{FF2B5EF4-FFF2-40B4-BE49-F238E27FC236}">
                <a16:creationId xmlns:a16="http://schemas.microsoft.com/office/drawing/2014/main" id="{51AC8C38-6F9D-446B-881C-74FA489C18C6}"/>
              </a:ext>
            </a:extLst>
          </p:cNvPr>
          <p:cNvSpPr txBox="1"/>
          <p:nvPr/>
        </p:nvSpPr>
        <p:spPr>
          <a:xfrm>
            <a:off x="1971965" y="4703393"/>
            <a:ext cx="2267682" cy="923330"/>
          </a:xfrm>
          <a:prstGeom prst="rect">
            <a:avLst/>
          </a:prstGeom>
          <a:noFill/>
        </p:spPr>
        <p:txBody>
          <a:bodyPr wrap="square">
            <a:spAutoFit/>
          </a:bodyPr>
          <a:lstStyle/>
          <a:p>
            <a:pPr algn="ctr"/>
            <a:r>
              <a:rPr lang="en-GB" b="1" dirty="0">
                <a:solidFill>
                  <a:srgbClr val="007AC2"/>
                </a:solidFill>
              </a:rPr>
              <a:t>Fiordland </a:t>
            </a:r>
          </a:p>
          <a:p>
            <a:pPr algn="ctr"/>
            <a:r>
              <a:rPr lang="en-GB" b="1" dirty="0" err="1">
                <a:solidFill>
                  <a:srgbClr val="00A8E7"/>
                </a:solidFill>
              </a:rPr>
              <a:t>Te</a:t>
            </a:r>
            <a:r>
              <a:rPr lang="en-GB" b="1" dirty="0">
                <a:solidFill>
                  <a:srgbClr val="00A8E7"/>
                </a:solidFill>
              </a:rPr>
              <a:t> </a:t>
            </a:r>
            <a:r>
              <a:rPr lang="en-GB" b="1" dirty="0" err="1">
                <a:solidFill>
                  <a:srgbClr val="00A8E7"/>
                </a:solidFill>
              </a:rPr>
              <a:t>Whakataka</a:t>
            </a:r>
            <a:r>
              <a:rPr lang="en-GB" b="1" dirty="0">
                <a:solidFill>
                  <a:srgbClr val="00A8E7"/>
                </a:solidFill>
              </a:rPr>
              <a:t>-</a:t>
            </a:r>
            <a:r>
              <a:rPr lang="en-GB" b="1" dirty="0" err="1">
                <a:solidFill>
                  <a:srgbClr val="00A8E7"/>
                </a:solidFill>
              </a:rPr>
              <a:t>kārehu</a:t>
            </a:r>
            <a:r>
              <a:rPr lang="en-GB" b="1" dirty="0">
                <a:solidFill>
                  <a:srgbClr val="00A8E7"/>
                </a:solidFill>
              </a:rPr>
              <a:t>-a-Tamatea</a:t>
            </a:r>
          </a:p>
        </p:txBody>
      </p:sp>
      <p:pic>
        <p:nvPicPr>
          <p:cNvPr id="16" name="Picture 15">
            <a:extLst>
              <a:ext uri="{FF2B5EF4-FFF2-40B4-BE49-F238E27FC236}">
                <a16:creationId xmlns:a16="http://schemas.microsoft.com/office/drawing/2014/main" id="{E86FDB3A-9DB7-4623-9904-CD9350F36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6343" y="1642756"/>
            <a:ext cx="731896" cy="512829"/>
          </a:xfrm>
          <a:prstGeom prst="rect">
            <a:avLst/>
          </a:prstGeom>
        </p:spPr>
      </p:pic>
      <p:pic>
        <p:nvPicPr>
          <p:cNvPr id="17" name="Picture 16">
            <a:extLst>
              <a:ext uri="{FF2B5EF4-FFF2-40B4-BE49-F238E27FC236}">
                <a16:creationId xmlns:a16="http://schemas.microsoft.com/office/drawing/2014/main" id="{0D0ACD43-347C-4D35-A724-96D3AEB64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751" y="5626723"/>
            <a:ext cx="731896" cy="512829"/>
          </a:xfrm>
          <a:prstGeom prst="rect">
            <a:avLst/>
          </a:prstGeom>
        </p:spPr>
      </p:pic>
      <p:grpSp>
        <p:nvGrpSpPr>
          <p:cNvPr id="10" name="Group 9">
            <a:extLst>
              <a:ext uri="{FF2B5EF4-FFF2-40B4-BE49-F238E27FC236}">
                <a16:creationId xmlns:a16="http://schemas.microsoft.com/office/drawing/2014/main" id="{8D1662DF-E371-494E-A165-C879F3D0A903}"/>
              </a:ext>
            </a:extLst>
          </p:cNvPr>
          <p:cNvGrpSpPr/>
          <p:nvPr/>
        </p:nvGrpSpPr>
        <p:grpSpPr>
          <a:xfrm>
            <a:off x="465902" y="1443705"/>
            <a:ext cx="2882321" cy="2885014"/>
            <a:chOff x="457513" y="1443705"/>
            <a:chExt cx="2882321" cy="2885014"/>
          </a:xfrm>
        </p:grpSpPr>
        <p:grpSp>
          <p:nvGrpSpPr>
            <p:cNvPr id="11" name="Group 10">
              <a:extLst>
                <a:ext uri="{FF2B5EF4-FFF2-40B4-BE49-F238E27FC236}">
                  <a16:creationId xmlns:a16="http://schemas.microsoft.com/office/drawing/2014/main" id="{DBFE60D3-4549-4CAB-A507-86CD6105EB0C}"/>
                </a:ext>
              </a:extLst>
            </p:cNvPr>
            <p:cNvGrpSpPr/>
            <p:nvPr/>
          </p:nvGrpSpPr>
          <p:grpSpPr>
            <a:xfrm>
              <a:off x="457513" y="1446398"/>
              <a:ext cx="2882321" cy="2882321"/>
              <a:chOff x="477076" y="1454944"/>
              <a:chExt cx="2882321" cy="2882321"/>
            </a:xfrm>
          </p:grpSpPr>
          <p:sp>
            <p:nvSpPr>
              <p:cNvPr id="19" name="Teardrop 18">
                <a:extLst>
                  <a:ext uri="{FF2B5EF4-FFF2-40B4-BE49-F238E27FC236}">
                    <a16:creationId xmlns:a16="http://schemas.microsoft.com/office/drawing/2014/main" id="{B583018E-3F90-49FC-B820-39D12E58DE71}"/>
                  </a:ext>
                </a:extLst>
              </p:cNvPr>
              <p:cNvSpPr/>
              <p:nvPr/>
            </p:nvSpPr>
            <p:spPr>
              <a:xfrm flipH="1">
                <a:off x="477076" y="1454944"/>
                <a:ext cx="2882321" cy="2882321"/>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8AB93553-C5CC-4ABB-A3A7-09F1B88BEFDE}"/>
                  </a:ext>
                </a:extLst>
              </p:cNvPr>
              <p:cNvSpPr txBox="1"/>
              <p:nvPr/>
            </p:nvSpPr>
            <p:spPr>
              <a:xfrm>
                <a:off x="645602" y="2211842"/>
                <a:ext cx="2471378" cy="2031325"/>
              </a:xfrm>
              <a:prstGeom prst="rect">
                <a:avLst/>
              </a:prstGeom>
              <a:noFill/>
            </p:spPr>
            <p:txBody>
              <a:bodyPr wrap="square">
                <a:spAutoFit/>
              </a:bodyPr>
              <a:lstStyle/>
              <a:p>
                <a:pPr algn="ctr"/>
                <a:r>
                  <a:rPr lang="en-GB" sz="1400" dirty="0">
                    <a:solidFill>
                      <a:schemeClr val="bg1"/>
                    </a:solidFill>
                  </a:rPr>
                  <a:t>In New Zealand, Bottlenose dolphins (</a:t>
                </a:r>
                <a:r>
                  <a:rPr lang="en-GB" sz="1400" dirty="0" err="1">
                    <a:solidFill>
                      <a:schemeClr val="bg1"/>
                    </a:solidFill>
                  </a:rPr>
                  <a:t>Terehu</a:t>
                </a:r>
                <a:r>
                  <a:rPr lang="en-GB" sz="1400" dirty="0">
                    <a:solidFill>
                      <a:schemeClr val="bg1"/>
                    </a:solidFill>
                  </a:rPr>
                  <a:t>) are found on the East Coast of the upper North Island (</a:t>
                </a:r>
                <a:r>
                  <a:rPr lang="en-GB" sz="1400" dirty="0" err="1">
                    <a:solidFill>
                      <a:schemeClr val="bg1"/>
                    </a:solidFill>
                  </a:rPr>
                  <a:t>Te</a:t>
                </a:r>
                <a:r>
                  <a:rPr lang="en-GB" sz="1400" dirty="0">
                    <a:solidFill>
                      <a:schemeClr val="bg1"/>
                    </a:solidFill>
                  </a:rPr>
                  <a:t> Tai </a:t>
                </a:r>
                <a:r>
                  <a:rPr lang="en-GB" sz="1400" dirty="0" err="1">
                    <a:solidFill>
                      <a:schemeClr val="bg1"/>
                    </a:solidFill>
                  </a:rPr>
                  <a:t>Tokerau</a:t>
                </a:r>
                <a:r>
                  <a:rPr lang="en-GB" sz="1400" dirty="0">
                    <a:solidFill>
                      <a:schemeClr val="bg1"/>
                    </a:solidFill>
                  </a:rPr>
                  <a:t>), </a:t>
                </a:r>
                <a:r>
                  <a:rPr lang="en-GB" sz="1400">
                    <a:solidFill>
                      <a:schemeClr val="bg1"/>
                    </a:solidFill>
                  </a:rPr>
                  <a:t>around Fiordland </a:t>
                </a:r>
                <a:r>
                  <a:rPr lang="en-GB" sz="1400" dirty="0">
                    <a:solidFill>
                      <a:schemeClr val="bg1"/>
                    </a:solidFill>
                  </a:rPr>
                  <a:t>(</a:t>
                </a:r>
                <a:r>
                  <a:rPr lang="en-GB" sz="1400" dirty="0" err="1">
                    <a:solidFill>
                      <a:schemeClr val="bg1"/>
                    </a:solidFill>
                  </a:rPr>
                  <a:t>Te</a:t>
                </a:r>
                <a:r>
                  <a:rPr lang="en-GB" sz="1400" dirty="0">
                    <a:solidFill>
                      <a:schemeClr val="bg1"/>
                    </a:solidFill>
                  </a:rPr>
                  <a:t> </a:t>
                </a:r>
                <a:r>
                  <a:rPr lang="en-GB" sz="1400" dirty="0" err="1">
                    <a:solidFill>
                      <a:schemeClr val="bg1"/>
                    </a:solidFill>
                  </a:rPr>
                  <a:t>Whakataka</a:t>
                </a:r>
                <a:r>
                  <a:rPr lang="en-GB" sz="1400" dirty="0">
                    <a:solidFill>
                      <a:schemeClr val="bg1"/>
                    </a:solidFill>
                  </a:rPr>
                  <a:t>-</a:t>
                </a:r>
                <a:r>
                  <a:rPr lang="en-GB" sz="1400" dirty="0" err="1">
                    <a:solidFill>
                      <a:schemeClr val="bg1"/>
                    </a:solidFill>
                  </a:rPr>
                  <a:t>kārehu</a:t>
                </a:r>
                <a:r>
                  <a:rPr lang="en-GB" sz="1400" dirty="0">
                    <a:solidFill>
                      <a:schemeClr val="bg1"/>
                    </a:solidFill>
                  </a:rPr>
                  <a:t>-a-Tamatea) and the Marlborough Sounds        (</a:t>
                </a:r>
                <a:r>
                  <a:rPr lang="en-GB" sz="1400" dirty="0" err="1">
                    <a:solidFill>
                      <a:schemeClr val="bg1"/>
                    </a:solidFill>
                  </a:rPr>
                  <a:t>Te</a:t>
                </a:r>
                <a:r>
                  <a:rPr lang="en-GB" sz="1400" dirty="0">
                    <a:solidFill>
                      <a:schemeClr val="bg1"/>
                    </a:solidFill>
                  </a:rPr>
                  <a:t> </a:t>
                </a:r>
                <a:r>
                  <a:rPr lang="en-GB" sz="1400" dirty="0" err="1">
                    <a:solidFill>
                      <a:schemeClr val="bg1"/>
                    </a:solidFill>
                  </a:rPr>
                  <a:t>Aumiti</a:t>
                </a:r>
                <a:r>
                  <a:rPr lang="en-GB" sz="1400" dirty="0">
                    <a:solidFill>
                      <a:schemeClr val="bg1"/>
                    </a:solidFill>
                  </a:rPr>
                  <a:t>).</a:t>
                </a:r>
              </a:p>
            </p:txBody>
          </p:sp>
        </p:grpSp>
        <p:pic>
          <p:nvPicPr>
            <p:cNvPr id="18" name="Picture 17">
              <a:extLst>
                <a:ext uri="{FF2B5EF4-FFF2-40B4-BE49-F238E27FC236}">
                  <a16:creationId xmlns:a16="http://schemas.microsoft.com/office/drawing/2014/main" id="{19BA502A-FD95-4CFF-B40A-6CF0A24D0E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9" t="-3976" r="23026" b="54228"/>
            <a:stretch/>
          </p:blipFill>
          <p:spPr>
            <a:xfrm rot="10800000">
              <a:off x="466726" y="1443705"/>
              <a:ext cx="2708952" cy="831126"/>
            </a:xfrm>
            <a:prstGeom prst="rect">
              <a:avLst/>
            </a:prstGeom>
          </p:spPr>
        </p:pic>
      </p:grpSp>
      <p:sp>
        <p:nvSpPr>
          <p:cNvPr id="22" name="Reveal button">
            <a:extLst>
              <a:ext uri="{FF2B5EF4-FFF2-40B4-BE49-F238E27FC236}">
                <a16:creationId xmlns:a16="http://schemas.microsoft.com/office/drawing/2014/main" id="{3CF6C9AA-5CA6-4408-854A-A21A35AE75D4}"/>
              </a:ext>
            </a:extLst>
          </p:cNvPr>
          <p:cNvSpPr/>
          <p:nvPr/>
        </p:nvSpPr>
        <p:spPr>
          <a:xfrm>
            <a:off x="6592543" y="5165058"/>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194129102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ppt_y</p:attrName>
                                        </p:attrNameLst>
                                      </p:cBhvr>
                                      <p:tavLst>
                                        <p:tav tm="0">
                                          <p:val>
                                            <p:strVal val="#ppt_y+#ppt_h*1.125000"/>
                                          </p:val>
                                        </p:tav>
                                        <p:tav tm="100000">
                                          <p:val>
                                            <p:strVal val="#ppt_y"/>
                                          </p:val>
                                        </p:tav>
                                      </p:tavLst>
                                    </p:anim>
                                    <p:animEffect transition="in" filter="wipe(up)">
                                      <p:cBhvr>
                                        <p:cTn id="22" dur="500"/>
                                        <p:tgtEl>
                                          <p:spTgt spid="17"/>
                                        </p:tgtEl>
                                      </p:cBhvr>
                                    </p:animEffect>
                                  </p:childTnLst>
                                </p:cTn>
                              </p:par>
                              <p:par>
                                <p:cTn id="23" presetID="1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par>
                                <p:cTn id="27" presetID="1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nextCondLst>
                <p:cond evt="onClick" delay="0">
                  <p:tgtEl>
                    <p:spTgt spid="22"/>
                  </p:tgtEl>
                </p:cond>
              </p:nextCondLst>
            </p:seq>
          </p:childTnLst>
        </p:cTn>
      </p:par>
    </p:tnLst>
    <p:bldLst>
      <p:bldP spid="13" grpId="0"/>
      <p:bldP spid="14" grpId="0"/>
      <p:bldP spid="15"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BAD2EF-374E-458B-BC1A-89194151AE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39" t="6552" r="6290" b="44041"/>
          <a:stretch/>
        </p:blipFill>
        <p:spPr>
          <a:xfrm>
            <a:off x="916700" y="1810878"/>
            <a:ext cx="3259277" cy="4432840"/>
          </a:xfrm>
          <a:prstGeom prst="rect">
            <a:avLst/>
          </a:prstGeom>
        </p:spPr>
      </p:pic>
      <p:sp>
        <p:nvSpPr>
          <p:cNvPr id="21" name="Title 20"/>
          <p:cNvSpPr>
            <a:spLocks noGrp="1"/>
          </p:cNvSpPr>
          <p:nvPr>
            <p:ph type="title"/>
          </p:nvPr>
        </p:nvSpPr>
        <p:spPr/>
        <p:txBody>
          <a:bodyPr anchor="ctr" anchorCtr="0"/>
          <a:lstStyle/>
          <a:p>
            <a:pPr algn="ctr"/>
            <a:r>
              <a:rPr lang="en-GB" sz="3600" dirty="0">
                <a:latin typeface="+mn-lt"/>
              </a:rPr>
              <a:t>False Killer Whale</a:t>
            </a:r>
          </a:p>
        </p:txBody>
      </p:sp>
      <p:pic>
        <p:nvPicPr>
          <p:cNvPr id="3" name="Picture 2">
            <a:extLst>
              <a:ext uri="{FF2B5EF4-FFF2-40B4-BE49-F238E27FC236}">
                <a16:creationId xmlns:a16="http://schemas.microsoft.com/office/drawing/2014/main" id="{AB534587-663F-4D89-9970-176A280D4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478" y="1561494"/>
            <a:ext cx="846600" cy="374073"/>
          </a:xfrm>
          <a:prstGeom prst="rect">
            <a:avLst/>
          </a:prstGeom>
        </p:spPr>
      </p:pic>
      <p:grpSp>
        <p:nvGrpSpPr>
          <p:cNvPr id="4" name="Group 3">
            <a:extLst>
              <a:ext uri="{FF2B5EF4-FFF2-40B4-BE49-F238E27FC236}">
                <a16:creationId xmlns:a16="http://schemas.microsoft.com/office/drawing/2014/main" id="{912B039C-4820-4580-856D-7C98C44DC5BD}"/>
              </a:ext>
            </a:extLst>
          </p:cNvPr>
          <p:cNvGrpSpPr/>
          <p:nvPr/>
        </p:nvGrpSpPr>
        <p:grpSpPr>
          <a:xfrm>
            <a:off x="6348308" y="5309169"/>
            <a:ext cx="2795692" cy="849052"/>
            <a:chOff x="6348308" y="5309169"/>
            <a:chExt cx="2795692" cy="849052"/>
          </a:xfrm>
        </p:grpSpPr>
        <p:sp>
          <p:nvSpPr>
            <p:cNvPr id="10" name="Rectangle 9">
              <a:extLst>
                <a:ext uri="{FF2B5EF4-FFF2-40B4-BE49-F238E27FC236}">
                  <a16:creationId xmlns:a16="http://schemas.microsoft.com/office/drawing/2014/main" id="{7FC48AD2-B568-49E6-9467-9CEE4DFBDF24}"/>
                </a:ext>
              </a:extLst>
            </p:cNvPr>
            <p:cNvSpPr/>
            <p:nvPr/>
          </p:nvSpPr>
          <p:spPr>
            <a:xfrm>
              <a:off x="6519333" y="5309170"/>
              <a:ext cx="2624667" cy="84905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08000" rtlCol="0" anchor="ctr">
              <a:spAutoFit/>
            </a:bodyPr>
            <a:lstStyle/>
            <a:p>
              <a:pPr>
                <a:spcAft>
                  <a:spcPts val="600"/>
                </a:spcAft>
              </a:pPr>
              <a:r>
                <a:rPr lang="en-GB" b="1" dirty="0"/>
                <a:t>North Island</a:t>
              </a:r>
            </a:p>
            <a:p>
              <a:pPr>
                <a:spcAft>
                  <a:spcPts val="600"/>
                </a:spcAft>
              </a:pPr>
              <a:r>
                <a:rPr lang="en-GB" dirty="0"/>
                <a:t>Te </a:t>
              </a:r>
              <a:r>
                <a:rPr lang="en-GB" dirty="0" err="1"/>
                <a:t>Ika</a:t>
              </a:r>
              <a:r>
                <a:rPr lang="en-GB" dirty="0"/>
                <a:t> a </a:t>
              </a:r>
              <a:r>
                <a:rPr lang="en-GB" dirty="0" err="1"/>
                <a:t>Māui</a:t>
              </a:r>
              <a:endParaRPr lang="en-GB" dirty="0"/>
            </a:p>
          </p:txBody>
        </p:sp>
        <p:pic>
          <p:nvPicPr>
            <p:cNvPr id="11" name="Picture 10">
              <a:extLst>
                <a:ext uri="{FF2B5EF4-FFF2-40B4-BE49-F238E27FC236}">
                  <a16:creationId xmlns:a16="http://schemas.microsoft.com/office/drawing/2014/main" id="{5390A88A-BE98-4B47-BE59-24D20FF381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7" t="46961" r="28143" b="4290"/>
            <a:stretch/>
          </p:blipFill>
          <p:spPr>
            <a:xfrm flipH="1">
              <a:off x="6348308" y="5309169"/>
              <a:ext cx="150121" cy="849051"/>
            </a:xfrm>
            <a:prstGeom prst="rect">
              <a:avLst/>
            </a:prstGeom>
            <a:ln w="12700">
              <a:solidFill>
                <a:srgbClr val="007AC2"/>
              </a:solidFill>
            </a:ln>
          </p:spPr>
        </p:pic>
      </p:grpSp>
      <p:pic>
        <p:nvPicPr>
          <p:cNvPr id="12" name="Picture 11">
            <a:extLst>
              <a:ext uri="{FF2B5EF4-FFF2-40B4-BE49-F238E27FC236}">
                <a16:creationId xmlns:a16="http://schemas.microsoft.com/office/drawing/2014/main" id="{353B1073-8ACD-4CE3-94C0-3C0997E867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5"/>
          <a:stretch/>
        </p:blipFill>
        <p:spPr>
          <a:xfrm>
            <a:off x="8245160" y="5122621"/>
            <a:ext cx="898839" cy="1222146"/>
          </a:xfrm>
          <a:prstGeom prst="rect">
            <a:avLst/>
          </a:prstGeom>
        </p:spPr>
      </p:pic>
      <p:sp>
        <p:nvSpPr>
          <p:cNvPr id="13" name="TextBox 12">
            <a:extLst>
              <a:ext uri="{FF2B5EF4-FFF2-40B4-BE49-F238E27FC236}">
                <a16:creationId xmlns:a16="http://schemas.microsoft.com/office/drawing/2014/main" id="{627C8B3B-0F15-483B-84D4-4D3C261219FA}"/>
              </a:ext>
            </a:extLst>
          </p:cNvPr>
          <p:cNvSpPr txBox="1"/>
          <p:nvPr/>
        </p:nvSpPr>
        <p:spPr>
          <a:xfrm>
            <a:off x="2725078" y="2261019"/>
            <a:ext cx="1734603" cy="646331"/>
          </a:xfrm>
          <a:prstGeom prst="rect">
            <a:avLst/>
          </a:prstGeom>
          <a:noFill/>
        </p:spPr>
        <p:txBody>
          <a:bodyPr wrap="square">
            <a:spAutoFit/>
          </a:bodyPr>
          <a:lstStyle/>
          <a:p>
            <a:pPr algn="ctr"/>
            <a:r>
              <a:rPr lang="en-GB" b="1" dirty="0">
                <a:solidFill>
                  <a:srgbClr val="007AC2"/>
                </a:solidFill>
              </a:rPr>
              <a:t>East Coast</a:t>
            </a:r>
          </a:p>
          <a:p>
            <a:pPr algn="ctr"/>
            <a:r>
              <a:rPr lang="en-GB" b="1" dirty="0">
                <a:solidFill>
                  <a:srgbClr val="00A8E7"/>
                </a:solidFill>
              </a:rPr>
              <a:t>Te Tai </a:t>
            </a:r>
            <a:r>
              <a:rPr lang="en-GB" b="1" dirty="0" err="1">
                <a:solidFill>
                  <a:srgbClr val="00A8E7"/>
                </a:solidFill>
              </a:rPr>
              <a:t>Rāwhiti</a:t>
            </a:r>
            <a:r>
              <a:rPr lang="en-GB" b="1" dirty="0">
                <a:solidFill>
                  <a:srgbClr val="00A8E7"/>
                </a:solidFill>
              </a:rPr>
              <a:t> </a:t>
            </a:r>
          </a:p>
        </p:txBody>
      </p:sp>
      <p:pic>
        <p:nvPicPr>
          <p:cNvPr id="14" name="Picture 13">
            <a:extLst>
              <a:ext uri="{FF2B5EF4-FFF2-40B4-BE49-F238E27FC236}">
                <a16:creationId xmlns:a16="http://schemas.microsoft.com/office/drawing/2014/main" id="{D9F6D485-01D7-4D21-872D-7ACBEEE2DE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137" y="1894003"/>
            <a:ext cx="846600" cy="374073"/>
          </a:xfrm>
          <a:prstGeom prst="rect">
            <a:avLst/>
          </a:prstGeom>
        </p:spPr>
      </p:pic>
      <p:sp>
        <p:nvSpPr>
          <p:cNvPr id="15" name="Reveal button">
            <a:extLst>
              <a:ext uri="{FF2B5EF4-FFF2-40B4-BE49-F238E27FC236}">
                <a16:creationId xmlns:a16="http://schemas.microsoft.com/office/drawing/2014/main" id="{85AE9A2D-A4BF-4167-A733-AF0B6D463923}"/>
              </a:ext>
            </a:extLst>
          </p:cNvPr>
          <p:cNvSpPr/>
          <p:nvPr/>
        </p:nvSpPr>
        <p:spPr>
          <a:xfrm>
            <a:off x="6348308" y="4771279"/>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grpSp>
        <p:nvGrpSpPr>
          <p:cNvPr id="16" name="Group 15">
            <a:extLst>
              <a:ext uri="{FF2B5EF4-FFF2-40B4-BE49-F238E27FC236}">
                <a16:creationId xmlns:a16="http://schemas.microsoft.com/office/drawing/2014/main" id="{2D9555E5-D963-4AA4-BF9C-54BA592227C5}"/>
              </a:ext>
            </a:extLst>
          </p:cNvPr>
          <p:cNvGrpSpPr/>
          <p:nvPr/>
        </p:nvGrpSpPr>
        <p:grpSpPr>
          <a:xfrm>
            <a:off x="5694361" y="1443705"/>
            <a:ext cx="2973835" cy="2838201"/>
            <a:chOff x="147944" y="1443705"/>
            <a:chExt cx="2747972" cy="2622639"/>
          </a:xfrm>
        </p:grpSpPr>
        <p:grpSp>
          <p:nvGrpSpPr>
            <p:cNvPr id="17" name="Group 16">
              <a:extLst>
                <a:ext uri="{FF2B5EF4-FFF2-40B4-BE49-F238E27FC236}">
                  <a16:creationId xmlns:a16="http://schemas.microsoft.com/office/drawing/2014/main" id="{DBA42892-6492-431F-81AA-6C65282ACBE0}"/>
                </a:ext>
              </a:extLst>
            </p:cNvPr>
            <p:cNvGrpSpPr/>
            <p:nvPr/>
          </p:nvGrpSpPr>
          <p:grpSpPr>
            <a:xfrm>
              <a:off x="275971" y="1446399"/>
              <a:ext cx="2619945" cy="2619945"/>
              <a:chOff x="295534" y="1454945"/>
              <a:chExt cx="2619945" cy="2619945"/>
            </a:xfrm>
          </p:grpSpPr>
          <p:sp>
            <p:nvSpPr>
              <p:cNvPr id="19" name="Teardrop 18">
                <a:extLst>
                  <a:ext uri="{FF2B5EF4-FFF2-40B4-BE49-F238E27FC236}">
                    <a16:creationId xmlns:a16="http://schemas.microsoft.com/office/drawing/2014/main" id="{135BBCFB-7AB9-4D83-BF9D-C7038C5419D2}"/>
                  </a:ext>
                </a:extLst>
              </p:cNvPr>
              <p:cNvSpPr/>
              <p:nvPr/>
            </p:nvSpPr>
            <p:spPr>
              <a:xfrm>
                <a:off x="295534" y="1454945"/>
                <a:ext cx="2619945" cy="2619945"/>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9A9E7D3-8FE6-447E-BB9E-F7BDF455B813}"/>
                  </a:ext>
                </a:extLst>
              </p:cNvPr>
              <p:cNvSpPr txBox="1"/>
              <p:nvPr/>
            </p:nvSpPr>
            <p:spPr>
              <a:xfrm>
                <a:off x="514681" y="2237596"/>
                <a:ext cx="2167465" cy="1677965"/>
              </a:xfrm>
              <a:prstGeom prst="rect">
                <a:avLst/>
              </a:prstGeom>
              <a:noFill/>
            </p:spPr>
            <p:txBody>
              <a:bodyPr wrap="square">
                <a:spAutoFit/>
              </a:bodyPr>
              <a:lstStyle/>
              <a:p>
                <a:pPr algn="ctr"/>
                <a:r>
                  <a:rPr lang="en-GB" sz="1600" b="0" i="0" u="none" strike="noStrike" dirty="0">
                    <a:solidFill>
                      <a:schemeClr val="bg1"/>
                    </a:solidFill>
                    <a:effectLst/>
                  </a:rPr>
                  <a:t>False killer whales  (Maki </a:t>
                </a:r>
                <a:r>
                  <a:rPr lang="en-GB" sz="1600" b="0" i="0" u="none" strike="noStrike" dirty="0" err="1">
                    <a:solidFill>
                      <a:schemeClr val="bg1"/>
                    </a:solidFill>
                    <a:effectLst/>
                  </a:rPr>
                  <a:t>Kēhua</a:t>
                </a:r>
                <a:r>
                  <a:rPr lang="en-GB" sz="1600" b="0" i="0" u="none" strike="noStrike" dirty="0">
                    <a:solidFill>
                      <a:schemeClr val="bg1"/>
                    </a:solidFill>
                    <a:effectLst/>
                  </a:rPr>
                  <a:t>) are most commonly sighted along the north-east coast of the upper North Island (</a:t>
                </a:r>
                <a:r>
                  <a:rPr lang="en-GB" sz="1600" b="0" i="0" u="none" strike="noStrike" dirty="0" err="1">
                    <a:solidFill>
                      <a:schemeClr val="bg1"/>
                    </a:solidFill>
                    <a:effectLst/>
                  </a:rPr>
                  <a:t>Te</a:t>
                </a:r>
                <a:r>
                  <a:rPr lang="en-GB" sz="1600" b="0" i="0" u="none" strike="noStrike" dirty="0">
                    <a:solidFill>
                      <a:schemeClr val="bg1"/>
                    </a:solidFill>
                    <a:effectLst/>
                  </a:rPr>
                  <a:t> Tai </a:t>
                </a:r>
                <a:r>
                  <a:rPr lang="en-GB" sz="1600" b="0" i="0" u="none" strike="noStrike" dirty="0" err="1">
                    <a:solidFill>
                      <a:schemeClr val="bg1"/>
                    </a:solidFill>
                    <a:effectLst/>
                  </a:rPr>
                  <a:t>Tokerau</a:t>
                </a:r>
                <a:r>
                  <a:rPr lang="en-GB" sz="1600" b="0" i="0" u="none" strike="noStrike" dirty="0">
                    <a:solidFill>
                      <a:schemeClr val="bg1"/>
                    </a:solidFill>
                    <a:effectLst/>
                  </a:rPr>
                  <a:t>).</a:t>
                </a:r>
                <a:endParaRPr lang="en-GB" sz="1000" dirty="0">
                  <a:solidFill>
                    <a:schemeClr val="bg1"/>
                  </a:solidFill>
                </a:endParaRPr>
              </a:p>
            </p:txBody>
          </p:sp>
        </p:grpSp>
        <p:pic>
          <p:nvPicPr>
            <p:cNvPr id="18" name="Picture 17">
              <a:extLst>
                <a:ext uri="{FF2B5EF4-FFF2-40B4-BE49-F238E27FC236}">
                  <a16:creationId xmlns:a16="http://schemas.microsoft.com/office/drawing/2014/main" id="{EA98C646-597D-45CE-B9FD-BE24833899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9" t="-3976" r="23026" b="54228"/>
            <a:stretch/>
          </p:blipFill>
          <p:spPr>
            <a:xfrm rot="10800000" flipH="1">
              <a:off x="147944" y="1443705"/>
              <a:ext cx="2708952" cy="831126"/>
            </a:xfrm>
            <a:prstGeom prst="rect">
              <a:avLst/>
            </a:prstGeom>
          </p:spPr>
        </p:pic>
      </p:grpSp>
    </p:spTree>
    <p:extLst>
      <p:ext uri="{BB962C8B-B14F-4D97-AF65-F5344CB8AC3E}">
        <p14:creationId xmlns:p14="http://schemas.microsoft.com/office/powerpoint/2010/main" val="16114083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000"/>
                            </p:stCondLst>
                            <p:childTnLst>
                              <p:par>
                                <p:cTn id="18" presetID="22" presetClass="entr" presetSubtype="2"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up)">
                                      <p:cBhvr>
                                        <p:cTn id="31" dur="500"/>
                                        <p:tgtEl>
                                          <p:spTgt spid="14"/>
                                        </p:tgtEl>
                                      </p:cBhvr>
                                    </p:animEffect>
                                  </p:childTnLst>
                                </p:cTn>
                              </p:par>
                              <p:par>
                                <p:cTn id="32" presetID="1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nextCondLst>
                <p:cond evt="onClick" delay="0">
                  <p:tgtEl>
                    <p:spTgt spid="15"/>
                  </p:tgtEl>
                </p:cond>
              </p:nextCondLst>
            </p:seq>
          </p:childTnLst>
        </p:cTn>
      </p:par>
    </p:tnLst>
    <p:bldLst>
      <p:bldP spid="1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nchorCtr="0"/>
          <a:lstStyle/>
          <a:p>
            <a:pPr algn="ctr"/>
            <a:r>
              <a:rPr lang="en-GB" sz="3600" dirty="0">
                <a:latin typeface="+mn-lt"/>
              </a:rPr>
              <a:t>Orca (Killer Whale)</a:t>
            </a:r>
          </a:p>
        </p:txBody>
      </p:sp>
      <p:pic>
        <p:nvPicPr>
          <p:cNvPr id="7" name="Picture 6">
            <a:extLst>
              <a:ext uri="{FF2B5EF4-FFF2-40B4-BE49-F238E27FC236}">
                <a16:creationId xmlns:a16="http://schemas.microsoft.com/office/drawing/2014/main" id="{38273792-DB52-4509-A81C-BDC711C523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9" t="5822" r="6433" b="5408"/>
          <a:stretch/>
        </p:blipFill>
        <p:spPr>
          <a:xfrm>
            <a:off x="2910822" y="1573967"/>
            <a:ext cx="3312826" cy="4768172"/>
          </a:xfrm>
          <a:prstGeom prst="rect">
            <a:avLst/>
          </a:prstGeom>
        </p:spPr>
      </p:pic>
      <p:pic>
        <p:nvPicPr>
          <p:cNvPr id="3" name="Picture 2">
            <a:extLst>
              <a:ext uri="{FF2B5EF4-FFF2-40B4-BE49-F238E27FC236}">
                <a16:creationId xmlns:a16="http://schemas.microsoft.com/office/drawing/2014/main" id="{322CDB9C-81EB-4B64-A5B1-DC9EE8CAE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5612182" y="1981359"/>
            <a:ext cx="588936" cy="330175"/>
          </a:xfrm>
          <a:prstGeom prst="rect">
            <a:avLst/>
          </a:prstGeom>
        </p:spPr>
      </p:pic>
      <p:pic>
        <p:nvPicPr>
          <p:cNvPr id="8" name="Picture 7">
            <a:extLst>
              <a:ext uri="{FF2B5EF4-FFF2-40B4-BE49-F238E27FC236}">
                <a16:creationId xmlns:a16="http://schemas.microsoft.com/office/drawing/2014/main" id="{F83A688C-E642-42F3-A9FC-62DD9DD0C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6433592" y="3054040"/>
            <a:ext cx="588936" cy="330175"/>
          </a:xfrm>
          <a:prstGeom prst="rect">
            <a:avLst/>
          </a:prstGeom>
        </p:spPr>
      </p:pic>
      <p:pic>
        <p:nvPicPr>
          <p:cNvPr id="9" name="Picture 8">
            <a:extLst>
              <a:ext uri="{FF2B5EF4-FFF2-40B4-BE49-F238E27FC236}">
                <a16:creationId xmlns:a16="http://schemas.microsoft.com/office/drawing/2014/main" id="{E4A80C9D-671B-4288-A3FB-6ADA9EDA0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5612180" y="4336594"/>
            <a:ext cx="588936" cy="330175"/>
          </a:xfrm>
          <a:prstGeom prst="rect">
            <a:avLst/>
          </a:prstGeom>
        </p:spPr>
      </p:pic>
      <p:pic>
        <p:nvPicPr>
          <p:cNvPr id="10" name="Picture 9">
            <a:extLst>
              <a:ext uri="{FF2B5EF4-FFF2-40B4-BE49-F238E27FC236}">
                <a16:creationId xmlns:a16="http://schemas.microsoft.com/office/drawing/2014/main" id="{6BB58FAD-304A-44A0-8741-55645B5F7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4532553" y="5544240"/>
            <a:ext cx="588936" cy="330175"/>
          </a:xfrm>
          <a:prstGeom prst="rect">
            <a:avLst/>
          </a:prstGeom>
        </p:spPr>
      </p:pic>
      <p:pic>
        <p:nvPicPr>
          <p:cNvPr id="11" name="Picture 10">
            <a:extLst>
              <a:ext uri="{FF2B5EF4-FFF2-40B4-BE49-F238E27FC236}">
                <a16:creationId xmlns:a16="http://schemas.microsoft.com/office/drawing/2014/main" id="{8A178DD2-74EA-49C1-8453-C885CABEC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2111942" y="5715944"/>
            <a:ext cx="588936" cy="330175"/>
          </a:xfrm>
          <a:prstGeom prst="rect">
            <a:avLst/>
          </a:prstGeom>
        </p:spPr>
      </p:pic>
      <p:pic>
        <p:nvPicPr>
          <p:cNvPr id="12" name="Picture 11">
            <a:extLst>
              <a:ext uri="{FF2B5EF4-FFF2-40B4-BE49-F238E27FC236}">
                <a16:creationId xmlns:a16="http://schemas.microsoft.com/office/drawing/2014/main" id="{904076B5-50E4-471D-8B66-032D71190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3072835" y="4126721"/>
            <a:ext cx="588936" cy="330175"/>
          </a:xfrm>
          <a:prstGeom prst="rect">
            <a:avLst/>
          </a:prstGeom>
        </p:spPr>
      </p:pic>
      <p:pic>
        <p:nvPicPr>
          <p:cNvPr id="13" name="Picture 12">
            <a:extLst>
              <a:ext uri="{FF2B5EF4-FFF2-40B4-BE49-F238E27FC236}">
                <a16:creationId xmlns:a16="http://schemas.microsoft.com/office/drawing/2014/main" id="{A9D23B8C-9BA3-441E-B701-70A49D909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0221">
            <a:off x="3898554" y="2236501"/>
            <a:ext cx="588936" cy="330175"/>
          </a:xfrm>
          <a:prstGeom prst="rect">
            <a:avLst/>
          </a:prstGeom>
        </p:spPr>
      </p:pic>
      <p:grpSp>
        <p:nvGrpSpPr>
          <p:cNvPr id="14" name="Group 13">
            <a:extLst>
              <a:ext uri="{FF2B5EF4-FFF2-40B4-BE49-F238E27FC236}">
                <a16:creationId xmlns:a16="http://schemas.microsoft.com/office/drawing/2014/main" id="{F749C70E-F6FA-4944-85FB-C9EA15F13ACD}"/>
              </a:ext>
            </a:extLst>
          </p:cNvPr>
          <p:cNvGrpSpPr/>
          <p:nvPr/>
        </p:nvGrpSpPr>
        <p:grpSpPr>
          <a:xfrm>
            <a:off x="465902" y="1443705"/>
            <a:ext cx="2882321" cy="2885014"/>
            <a:chOff x="457513" y="1443705"/>
            <a:chExt cx="2882321" cy="2885014"/>
          </a:xfrm>
        </p:grpSpPr>
        <p:grpSp>
          <p:nvGrpSpPr>
            <p:cNvPr id="15" name="Group 14">
              <a:extLst>
                <a:ext uri="{FF2B5EF4-FFF2-40B4-BE49-F238E27FC236}">
                  <a16:creationId xmlns:a16="http://schemas.microsoft.com/office/drawing/2014/main" id="{5A4C896C-6548-4BB8-83E8-01D1233AF45E}"/>
                </a:ext>
              </a:extLst>
            </p:cNvPr>
            <p:cNvGrpSpPr/>
            <p:nvPr/>
          </p:nvGrpSpPr>
          <p:grpSpPr>
            <a:xfrm>
              <a:off x="457513" y="1446398"/>
              <a:ext cx="2882321" cy="2882321"/>
              <a:chOff x="477076" y="1454944"/>
              <a:chExt cx="2882321" cy="2882321"/>
            </a:xfrm>
          </p:grpSpPr>
          <p:sp>
            <p:nvSpPr>
              <p:cNvPr id="17" name="Teardrop 16">
                <a:extLst>
                  <a:ext uri="{FF2B5EF4-FFF2-40B4-BE49-F238E27FC236}">
                    <a16:creationId xmlns:a16="http://schemas.microsoft.com/office/drawing/2014/main" id="{021A4F1B-C1E2-47EF-9A2B-BC61F22B881C}"/>
                  </a:ext>
                </a:extLst>
              </p:cNvPr>
              <p:cNvSpPr/>
              <p:nvPr/>
            </p:nvSpPr>
            <p:spPr>
              <a:xfrm flipH="1">
                <a:off x="477076" y="1454944"/>
                <a:ext cx="2882321" cy="2882321"/>
              </a:xfrm>
              <a:prstGeom prst="teardrop">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F2F98A3A-8761-42D3-9158-2C7087607175}"/>
                  </a:ext>
                </a:extLst>
              </p:cNvPr>
              <p:cNvSpPr txBox="1"/>
              <p:nvPr/>
            </p:nvSpPr>
            <p:spPr>
              <a:xfrm>
                <a:off x="682547" y="2465656"/>
                <a:ext cx="2471378" cy="1200329"/>
              </a:xfrm>
              <a:prstGeom prst="rect">
                <a:avLst/>
              </a:prstGeom>
              <a:noFill/>
            </p:spPr>
            <p:txBody>
              <a:bodyPr wrap="square">
                <a:spAutoFit/>
              </a:bodyPr>
              <a:lstStyle/>
              <a:p>
                <a:pPr algn="ctr"/>
                <a:r>
                  <a:rPr lang="en-GB" sz="1800" b="0" i="0" u="none" strike="noStrike" dirty="0">
                    <a:solidFill>
                      <a:schemeClr val="bg1"/>
                    </a:solidFill>
                    <a:effectLst/>
                  </a:rPr>
                  <a:t>Orca (Maki) can be found along all of New Zealand’s coastline (</a:t>
                </a:r>
                <a:r>
                  <a:rPr lang="en-GB" sz="1800" b="0" i="0" u="none" strike="noStrike" dirty="0" err="1">
                    <a:solidFill>
                      <a:schemeClr val="bg1"/>
                    </a:solidFill>
                    <a:effectLst/>
                  </a:rPr>
                  <a:t>Takutai</a:t>
                </a:r>
                <a:r>
                  <a:rPr lang="en-GB" sz="1800" b="0" i="0" u="none" strike="noStrike" dirty="0">
                    <a:solidFill>
                      <a:schemeClr val="bg1"/>
                    </a:solidFill>
                    <a:effectLst/>
                  </a:rPr>
                  <a:t>).</a:t>
                </a:r>
                <a:endParaRPr lang="en-GB" sz="1400" dirty="0">
                  <a:solidFill>
                    <a:schemeClr val="bg1"/>
                  </a:solidFill>
                </a:endParaRPr>
              </a:p>
            </p:txBody>
          </p:sp>
        </p:grpSp>
        <p:pic>
          <p:nvPicPr>
            <p:cNvPr id="16" name="Picture 15">
              <a:extLst>
                <a:ext uri="{FF2B5EF4-FFF2-40B4-BE49-F238E27FC236}">
                  <a16:creationId xmlns:a16="http://schemas.microsoft.com/office/drawing/2014/main" id="{2897D141-872A-4234-A05B-19C0FFCAE3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9" t="-3976" r="23026" b="54228"/>
            <a:stretch/>
          </p:blipFill>
          <p:spPr>
            <a:xfrm rot="10800000">
              <a:off x="466726" y="1443705"/>
              <a:ext cx="2708952" cy="831126"/>
            </a:xfrm>
            <a:prstGeom prst="rect">
              <a:avLst/>
            </a:prstGeom>
          </p:spPr>
        </p:pic>
      </p:grpSp>
      <p:sp>
        <p:nvSpPr>
          <p:cNvPr id="19" name="Reveal button">
            <a:extLst>
              <a:ext uri="{FF2B5EF4-FFF2-40B4-BE49-F238E27FC236}">
                <a16:creationId xmlns:a16="http://schemas.microsoft.com/office/drawing/2014/main" id="{4386C8A2-0CE5-40A2-A9D5-17A31E0110B3}"/>
              </a:ext>
            </a:extLst>
          </p:cNvPr>
          <p:cNvSpPr/>
          <p:nvPr/>
        </p:nvSpPr>
        <p:spPr>
          <a:xfrm>
            <a:off x="6633533" y="5054838"/>
            <a:ext cx="1507230" cy="444616"/>
          </a:xfrm>
          <a:prstGeom prst="rect">
            <a:avLst/>
          </a:prstGeom>
          <a:solidFill>
            <a:schemeClr val="accent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Reveal</a:t>
            </a:r>
          </a:p>
        </p:txBody>
      </p:sp>
    </p:spTree>
    <p:extLst>
      <p:ext uri="{BB962C8B-B14F-4D97-AF65-F5344CB8AC3E}">
        <p14:creationId xmlns:p14="http://schemas.microsoft.com/office/powerpoint/2010/main" val="168534860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par>
                                <p:cTn id="31" presetID="1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up)">
                                      <p:cBhvr>
                                        <p:cTn id="34" dur="500"/>
                                        <p:tgtEl>
                                          <p:spTgt spid="3"/>
                                        </p:tgtEl>
                                      </p:cBhvr>
                                    </p:animEffect>
                                  </p:childTnLst>
                                </p:cTn>
                              </p:par>
                              <p:par>
                                <p:cTn id="35" presetID="1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par>
                                <p:cTn id="39" presetID="1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ppt_y</p:attrName>
                                        </p:attrNameLst>
                                      </p:cBhvr>
                                      <p:tavLst>
                                        <p:tav tm="0">
                                          <p:val>
                                            <p:strVal val="#ppt_y+#ppt_h*1.125000"/>
                                          </p:val>
                                        </p:tav>
                                        <p:tav tm="100000">
                                          <p:val>
                                            <p:strVal val="#ppt_y"/>
                                          </p:val>
                                        </p:tav>
                                      </p:tavLst>
                                    </p:anim>
                                    <p:animEffect transition="in" filter="wipe(up)">
                                      <p:cBhvr>
                                        <p:cTn id="42" dur="500"/>
                                        <p:tgtEl>
                                          <p:spTgt spid="9"/>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ppt_y</p:attrName>
                                        </p:attrNameLst>
                                      </p:cBhvr>
                                      <p:tavLst>
                                        <p:tav tm="0">
                                          <p:val>
                                            <p:strVal val="#ppt_y+#ppt_h*1.125000"/>
                                          </p:val>
                                        </p:tav>
                                        <p:tav tm="100000">
                                          <p:val>
                                            <p:strVal val="#ppt_y"/>
                                          </p:val>
                                        </p:tav>
                                      </p:tavLst>
                                    </p:anim>
                                    <p:animEffect transition="in" filter="wipe(up)">
                                      <p:cBhvr>
                                        <p:cTn id="46" dur="500"/>
                                        <p:tgtEl>
                                          <p:spTgt spid="10"/>
                                        </p:tgtEl>
                                      </p:cBhvr>
                                    </p:animEffect>
                                  </p:childTnLst>
                                </p:cTn>
                              </p:par>
                            </p:childTnLst>
                          </p:cTn>
                        </p:par>
                      </p:childTnLst>
                    </p:cTn>
                  </p:par>
                </p:childTnLst>
              </p:cTn>
              <p:nextCondLst>
                <p:cond evt="onClick" delay="0">
                  <p:tgtEl>
                    <p:spTgt spid="19"/>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1765</TotalTime>
  <Words>639</Words>
  <Application>Microsoft Office PowerPoint</Application>
  <PresentationFormat>On-screen Show (4:3)</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Twinkl</vt:lpstr>
      <vt:lpstr>Roboto</vt:lpstr>
      <vt:lpstr>Calibri</vt:lpstr>
      <vt:lpstr>Office Theme</vt:lpstr>
      <vt:lpstr>Disclaimer/s</vt:lpstr>
      <vt:lpstr>PowerPoint Presentation</vt:lpstr>
      <vt:lpstr>Hector's Dolphin </vt:lpstr>
      <vt:lpstr>Māui’s Dolphin</vt:lpstr>
      <vt:lpstr>Dusky Dolphin</vt:lpstr>
      <vt:lpstr>Common Dolphin</vt:lpstr>
      <vt:lpstr>Bottlenose Dolphin</vt:lpstr>
      <vt:lpstr>False Killer Whale</vt:lpstr>
      <vt:lpstr>Orca (Killer Whale)</vt:lpstr>
      <vt:lpstr>Sperm Whale</vt:lpstr>
      <vt:lpstr>Humpback Whale</vt:lpstr>
      <vt:lpstr>Bryde’s Whale (Pronounced: Broo-dus)</vt:lpstr>
      <vt:lpstr>Southern Right Whale </vt:lpstr>
      <vt:lpstr>Blue Whale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Jessica Salt</dc:creator>
  <cp:lastModifiedBy>Georgia Williams</cp:lastModifiedBy>
  <cp:revision>153</cp:revision>
  <dcterms:created xsi:type="dcterms:W3CDTF">2021-10-27T12:26:55Z</dcterms:created>
  <dcterms:modified xsi:type="dcterms:W3CDTF">2021-11-22T10:20:47Z</dcterms:modified>
</cp:coreProperties>
</file>